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0" r:id="rId2"/>
    <p:sldMasterId id="2147483662" r:id="rId3"/>
  </p:sldMasterIdLst>
  <p:notesMasterIdLst>
    <p:notesMasterId r:id="rId60"/>
  </p:notesMasterIdLst>
  <p:sldIdLst>
    <p:sldId id="256" r:id="rId4"/>
    <p:sldId id="260" r:id="rId5"/>
    <p:sldId id="261" r:id="rId6"/>
    <p:sldId id="262" r:id="rId7"/>
    <p:sldId id="263" r:id="rId8"/>
    <p:sldId id="337" r:id="rId9"/>
    <p:sldId id="265" r:id="rId10"/>
    <p:sldId id="266" r:id="rId11"/>
    <p:sldId id="334" r:id="rId12"/>
    <p:sldId id="335" r:id="rId13"/>
    <p:sldId id="269" r:id="rId14"/>
    <p:sldId id="270" r:id="rId15"/>
    <p:sldId id="271" r:id="rId16"/>
    <p:sldId id="272" r:id="rId17"/>
    <p:sldId id="300" r:id="rId18"/>
    <p:sldId id="301" r:id="rId19"/>
    <p:sldId id="302" r:id="rId20"/>
    <p:sldId id="303" r:id="rId21"/>
    <p:sldId id="304" r:id="rId22"/>
    <p:sldId id="305" r:id="rId23"/>
    <p:sldId id="306" r:id="rId24"/>
    <p:sldId id="307" r:id="rId25"/>
    <p:sldId id="308" r:id="rId26"/>
    <p:sldId id="309" r:id="rId27"/>
    <p:sldId id="310" r:id="rId28"/>
    <p:sldId id="311" r:id="rId29"/>
    <p:sldId id="273" r:id="rId30"/>
    <p:sldId id="275" r:id="rId31"/>
    <p:sldId id="276" r:id="rId32"/>
    <p:sldId id="277" r:id="rId33"/>
    <p:sldId id="278" r:id="rId34"/>
    <p:sldId id="279" r:id="rId35"/>
    <p:sldId id="280" r:id="rId36"/>
    <p:sldId id="313" r:id="rId37"/>
    <p:sldId id="286" r:id="rId38"/>
    <p:sldId id="287" r:id="rId39"/>
    <p:sldId id="288" r:id="rId40"/>
    <p:sldId id="289" r:id="rId41"/>
    <p:sldId id="291" r:id="rId42"/>
    <p:sldId id="293" r:id="rId43"/>
    <p:sldId id="333" r:id="rId44"/>
    <p:sldId id="323" r:id="rId45"/>
    <p:sldId id="324" r:id="rId46"/>
    <p:sldId id="325" r:id="rId47"/>
    <p:sldId id="326" r:id="rId48"/>
    <p:sldId id="327" r:id="rId49"/>
    <p:sldId id="328" r:id="rId50"/>
    <p:sldId id="329" r:id="rId51"/>
    <p:sldId id="330" r:id="rId52"/>
    <p:sldId id="331" r:id="rId53"/>
    <p:sldId id="296" r:id="rId54"/>
    <p:sldId id="297" r:id="rId55"/>
    <p:sldId id="298" r:id="rId56"/>
    <p:sldId id="299" r:id="rId57"/>
    <p:sldId id="294" r:id="rId58"/>
    <p:sldId id="259" r:id="rId5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7B9CC8"/>
    <a:srgbClr val="8A808A"/>
    <a:srgbClr val="0A8294"/>
    <a:srgbClr val="10B8CF"/>
    <a:srgbClr val="6BD119"/>
    <a:srgbClr val="4DD03E"/>
    <a:srgbClr val="22D03A"/>
    <a:srgbClr val="0AFF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10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34" d="100"/>
          <a:sy n="134" d="100"/>
        </p:scale>
        <p:origin x="-4720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543C57-AF90-6640-985F-B88C75DA8505}" type="datetimeFigureOut">
              <a:rPr lang="en-US" smtClean="0"/>
              <a:t>7/15/2014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93AC48-2996-BA4C-8344-E39D3CFAC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536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3AC48-2996-BA4C-8344-E39D3CFACF6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61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01599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157374"/>
            <a:ext cx="6400800" cy="13526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13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2307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2374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5192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91566"/>
            <a:ext cx="6400800" cy="151538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912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521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710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6942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001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966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093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1810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6895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localhost/Users/edanaggarao/Desktop/All%20POWERPOINTS/AGA%20DNA%20Credentials/TEMPLATES/DNA%20template%20X-01.jpg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file://localhost/Users/edanaggarao/Desktop/All%20POWERPOINTS/AGA%20DNA%20Credentials/TEMPLATES/DNA%20template%20X-02.jpg" TargetMode="Externa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4" Type="http://schemas.openxmlformats.org/officeDocument/2006/relationships/image" Target="file://localhost/Users/edanaggarao/Desktop/All%20POWERPOINTS/AGA%20DNA%20Credentials/TEMPLATES/DNA%20template%20X-03.jpg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LL template-01.jpg"/>
          <p:cNvPicPr>
            <a:picLocks noChangeAspect="1"/>
          </p:cNvPicPr>
          <p:nvPr userDrawn="1"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3045"/>
            <a:ext cx="9135879" cy="685190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02133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58640"/>
            <a:ext cx="8229600" cy="2366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226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LL template-02.jpg"/>
          <p:cNvPicPr>
            <a:picLocks noChangeAspect="1"/>
          </p:cNvPicPr>
          <p:nvPr userDrawn="1"/>
        </p:nvPicPr>
        <p:blipFill>
          <a:blip r:embed="rId13" r:link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3045"/>
            <a:ext cx="9135879" cy="685190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217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LL templateX2-01.jpg"/>
          <p:cNvPicPr>
            <a:picLocks noChangeAspect="1"/>
          </p:cNvPicPr>
          <p:nvPr userDrawn="1"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3045"/>
            <a:ext cx="9135879" cy="6851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514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edanaggarao/Desktop/All%20POWERPOINTS/AGA%20DNA%20Credentials/appli%20x2.png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file://localhost/Users/edanaggarao/Desktop/AGA%20DNA%20Credentials/A%20green.png" TargetMode="Externa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edanaggarao/Desktop/All%20POWERPOINTS/AGA%20DNA%20Credentials/timeline.png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edanaggarao/Desktop/All%20POWERPOINTS/AGA%20DNA%20Credentials/pencil.png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edanaggarao/Desktop/All%20POWERPOINTS/AGA%20DNA%20Credentials/balls.png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edanaggarao/Desktop/All%20POWERPOINTS/AGA%20DNA%20Credentials/Links%204%20worx/JPEGS%20AAZ/cover.png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edanaggarao/Desktop/All%20POWERPOINTS/AGA%20DNA%20Credentials/Links%204%20worx/JPEGS%20AAZ/2.3.4.5.png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edanaggarao/Desktop/All%20POWERPOINTS/AGA%20DNA%20Credentials/Links%204%20worx/JPEGS%20AAZ/6.7.8.9.png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edanaggarao/Desktop/All%20POWERPOINTS/AGA%20DNA%20Credentials/Links%204%20worx/JPEGS%20AAZ/10.11.12.13.png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edanaggarao/Desktop/All%20POWERPOINTS/AGA%20DNA%20Credentials/Links%204%20worx/JPEGS%20AAZ/14.15.16.17.png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edanaggarao/Desktop/All%20POWERPOINTS/AGA%20DNA%20Credentials/Contents.png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edanaggarao/Desktop/All%20POWERPOINTS/AGA%20DNA%20Credentials/Links%204%20worx/JPEGS%20AAZ/18.19.20.21.png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edanaggarao/Desktop/All%20POWERPOINTS/AGA%20DNA%20Credentials/Links%204%20worx/JPEGS%20AAZ/22.23.24.25.png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edanaggarao/Desktop/All%20POWERPOINTS/AGA%20DNA%20Credentials/Links%204%20worx/JPEGS%20AAZ/26.27.28.29.png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edanaggarao/Desktop/All%20POWERPOINTS/AGA%20DNA%20Credentials/Links%204%20worx/JPEGS%20AAZ/30.31.32.33.png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edanaggarao/Desktop/All%20POWERPOINTS/AGA%20DNA%20Credentials/Links%204%20worx/JPEGS%20AAZ/34.35.36.37.png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edanaggarao/Desktop/All%20POWERPOINTS/AGA%20DNA%20Credentials/Links%204%20worx/JPEGS%20AAZ/38.39.40.41.png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edanaggarao/Desktop/All%20POWERPOINTS/AGA%20DNA%20Credentials/balls.png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edanaggarao/Desktop/All%20POWERPOINTS/AGA%20DNA%20Credentials/Links%204%20worx/JPEGS%20ALL%20CI/LULU/CI_1.png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edanaggarao/Desktop/All%20POWERPOINTS/AGA%20DNA%20Credentials/Links%204%20worx/JPEGS%20ALL%20CI/LULU/2to5.png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edanaggarao/Desktop/All%20POWERPOINTS/AGA%20DNA%20Credentials/Links%204%20worx/JPEGS%20ALL%20CI/LULU/6to9.png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edanaggarao/Desktop/All%20POWERPOINTS/AGA%20DNA%20Credentials/Microscope.png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edanaggarao/Desktop/All%20POWERPOINTS/AGA%20DNA%20Credentials/Links%204%20worx/JPEGS%20ALL%20CI/LULU/10to13.png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edanaggarao/Desktop/All%20POWERPOINTS/AGA%20DNA%20Credentials/Links%204%20worx/JPEGS%20ALL%20CI/LULU/14to17.png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edanaggarao/Desktop/All%20POWERPOINTS/AGA%20DNA%20Credentials/Links%204%20worx/JPEGS%20ALL%20CI/LULU/18to21.png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edanaggarao/Desktop/All%20POWERPOINTS/AGA%20DNA%20Credentials/Links%204%20worx/JPEGS%20ALL%20CI/LULU/22to25.png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edanaggarao/Desktop/All%20POWERPOINTS/AGA%20DNA%20Credentials/balls.png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edanaggarao/Desktop/All%20POWERPOINTS/AGA%20DNA%20Credentials/Links%204%20worx/JPEGS%20ALL%20CI/WADI/WW_CI_1.png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edanaggarao/Desktop/All%20POWERPOINTS/AGA%20DNA%20Credentials/Links%204%20worx/JPEGS%20ALL%20CI/WADI/2to4.png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edanaggarao/Desktop/All%20POWERPOINTS/AGA%20DNA%20Credentials/Links%204%20worx/JPEGS%20ALL%20CI/WADI/5to7.png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edanaggarao/Desktop/All%20POWERPOINTS/AGA%20DNA%20Credentials/Links%204%20worx/JPEGS%20ALL%20CI/WADI/8to10.png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edanaggarao/Desktop/All%20POWERPOINTS/AGA%20DNA%20Credentials/Links%204%20worx/JPEGS%20ALL%20CI/WADI/11to13.png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edanaggarao/Desktop/AGA%20DNA%20Credentials/4As.png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edanaggarao/Desktop/All%20POWERPOINTS/AGA%20DNA%20Credentials/Links%204%20worx/JPEGS%20ALL%20CI/WADI/14to15.png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edanaggarao/Desktop/All%20POWERPOINTS/AGA%20DNA%20Credentials/balls.png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edanaggarao/Desktop/All%20POWERPOINTS/AGA%20DNA%20Credentials/appro.png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edanaggarao/Desktop/All%20POWERPOINTS/AGA%20DNA%20Credentials/crack.png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edanaggarao/Desktop/All%20POWERPOINTS/AGA%20DNA%20Credentials/n%20logo1.png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edanaggarao/Desktop/All%20POWERPOINTS/AGA%20DNA%20Credentials/n%20log2.png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edanaggarao/Desktop/All%20POWERPOINTS/AGA%20DNA%20Credentials/n%20log3.png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edanaggarao/Desktop/All%20POWERPOINTS/AGA%20DNA%20Credentials/rings.png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file://localhost/Users/edanaggarao/Desktop/All%20POWERPOINTS/AGA%20DNA%20Credentials/The%204As%20appro%20x2.png" TargetMode="External"/><Relationship Id="rId7" Type="http://schemas.openxmlformats.org/officeDocument/2006/relationships/image" Target="file://localhost/Users/edanaggarao/Desktop/All%20POWERPOINTS/AGA%20DNA%20Credentials/%20%20blue.png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file://localhost/Users/edanaggarao/Desktop/All%20POWERPOINTS/AGA%20DNA%20Credentials/%20%20green.png" TargetMode="External"/><Relationship Id="rId5" Type="http://schemas.openxmlformats.org/officeDocument/2006/relationships/image" Target="file://localhost/Users/edanaggarao/Desktop/All%20POWERPOINTS/AGA%20DNA%20Credentials/%20%20gray.png" TargetMode="External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file://localhost/Users/edanaggarao/Desktop/All%20POWERPOINTS/AGA%20DNA%20Credentials/%20%20red.pn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file://localhost/Users/edanaggarao/Desktop/AGA%20DNA%20Credentials/A%20bw.pn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edanaggarao/Desktop/All%20POWERPOINTS/AGA%20DNA%20Credentials/aspir%20A2.png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file://localhost/Users/edanaggarao/Desktop/AGA%20DNA%20Credentials/A%20blue.png" TargetMode="Externa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edanaggarao/Desktop/All%20POWERPOINTS/AGA%20DNA%20Credentials/aesthe%20x2.png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file://localhost/Users/edanaggarao/Desktop/AGA%20DNA%20Credentials/A%20red.png" TargetMode="Externa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02935"/>
            <a:ext cx="7772400" cy="1470025"/>
          </a:xfrm>
        </p:spPr>
        <p:txBody>
          <a:bodyPr>
            <a:normAutofit/>
          </a:bodyPr>
          <a:lstStyle/>
          <a:p>
            <a:endParaRPr lang="en-US" sz="6500" dirty="0">
              <a:solidFill>
                <a:srgbClr val="0FB9DD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dirty="0" smtClean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46705" y="6327979"/>
            <a:ext cx="1135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>
                    <a:lumMod val="75000"/>
                  </a:schemeClr>
                </a:solidFill>
              </a:rPr>
              <a:t>June 2103</a:t>
            </a:r>
            <a:endParaRPr lang="en-GB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73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295"/>
            <a:ext cx="7772400" cy="1470025"/>
          </a:xfrm>
        </p:spPr>
        <p:txBody>
          <a:bodyPr/>
          <a:lstStyle/>
          <a:p>
            <a:r>
              <a:rPr lang="en-US" sz="5000" dirty="0" smtClean="0">
                <a:solidFill>
                  <a:srgbClr val="4DD03E"/>
                </a:solidFill>
              </a:rPr>
              <a:t>application</a:t>
            </a:r>
            <a:endParaRPr lang="en-US" sz="5000" dirty="0">
              <a:solidFill>
                <a:srgbClr val="4DD03E"/>
              </a:solidFill>
            </a:endParaRPr>
          </a:p>
        </p:txBody>
      </p:sp>
      <p:pic>
        <p:nvPicPr>
          <p:cNvPr id="10" name="Microscope.pn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325" y="2122129"/>
            <a:ext cx="3784661" cy="40148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34273" y="2507748"/>
            <a:ext cx="3897073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800" dirty="0" smtClean="0">
                <a:solidFill>
                  <a:srgbClr val="4DD03E"/>
                </a:solidFill>
              </a:rPr>
              <a:t>treatment</a:t>
            </a:r>
          </a:p>
          <a:p>
            <a:pPr algn="r"/>
            <a:r>
              <a:rPr lang="en-ZA" sz="2000" dirty="0">
                <a:latin typeface="+mj-lt"/>
                <a:cs typeface="Helvetica Neue UltraLight"/>
              </a:rPr>
              <a:t>A culmination of the entire process into a single strategic and creatively sound brand architecture that resets the internal make-up of brand allowing it to get further, grow taller and leave its thumbprint wherever it pleases.</a:t>
            </a:r>
            <a:endParaRPr lang="en-US" sz="2000" dirty="0">
              <a:latin typeface="+mj-lt"/>
              <a:cs typeface="Helvetica Neue UltraLight"/>
            </a:endParaRPr>
          </a:p>
        </p:txBody>
      </p:sp>
      <p:pic>
        <p:nvPicPr>
          <p:cNvPr id="6" name="A bw.png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" y="4022"/>
            <a:ext cx="3520288" cy="264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5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295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sz="5000" dirty="0" smtClean="0">
                <a:solidFill>
                  <a:srgbClr val="03B7D0"/>
                </a:solidFill>
                <a:cs typeface="Helvetica Neue Medium"/>
              </a:rPr>
              <a:t>popular approach</a:t>
            </a:r>
            <a:br>
              <a:rPr lang="en-US" sz="5000" dirty="0" smtClean="0">
                <a:solidFill>
                  <a:srgbClr val="03B7D0"/>
                </a:solidFill>
                <a:cs typeface="Helvetica Neue Medium"/>
              </a:rPr>
            </a:br>
            <a:r>
              <a:rPr lang="en-US" sz="5000" dirty="0" smtClean="0">
                <a:solidFill>
                  <a:srgbClr val="03B7D0"/>
                </a:solidFill>
                <a:cs typeface="Helvetica Neue Medium"/>
              </a:rPr>
              <a:t>to branding architecture</a:t>
            </a:r>
            <a:endParaRPr lang="en-US" sz="5000" dirty="0">
              <a:solidFill>
                <a:srgbClr val="4DD03E"/>
              </a:solidFill>
            </a:endParaRPr>
          </a:p>
        </p:txBody>
      </p:sp>
      <p:sp>
        <p:nvSpPr>
          <p:cNvPr id="9" name="Line 4"/>
          <p:cNvSpPr>
            <a:spLocks noChangeShapeType="1"/>
          </p:cNvSpPr>
          <p:nvPr/>
        </p:nvSpPr>
        <p:spPr bwMode="auto">
          <a:xfrm flipH="1">
            <a:off x="7163328" y="4374727"/>
            <a:ext cx="253596" cy="576218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9pPr>
          </a:lstStyle>
          <a:p>
            <a:endParaRPr lang="en-US">
              <a:latin typeface="+mj-lt"/>
            </a:endParaRPr>
          </a:p>
        </p:txBody>
      </p:sp>
      <p:sp>
        <p:nvSpPr>
          <p:cNvPr id="11" name="AutoShape 5"/>
          <p:cNvSpPr>
            <a:spLocks noChangeArrowheads="1"/>
          </p:cNvSpPr>
          <p:nvPr/>
        </p:nvSpPr>
        <p:spPr bwMode="auto">
          <a:xfrm>
            <a:off x="6746761" y="4965951"/>
            <a:ext cx="672255" cy="216082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en-US" sz="1000" dirty="0">
                <a:solidFill>
                  <a:schemeClr val="tx1"/>
                </a:solidFill>
                <a:latin typeface="+mj-lt"/>
              </a:rPr>
              <a:t>Pantene</a:t>
            </a:r>
          </a:p>
        </p:txBody>
      </p:sp>
      <p:sp>
        <p:nvSpPr>
          <p:cNvPr id="12" name="Line 6"/>
          <p:cNvSpPr>
            <a:spLocks noChangeShapeType="1"/>
          </p:cNvSpPr>
          <p:nvPr/>
        </p:nvSpPr>
        <p:spPr bwMode="auto">
          <a:xfrm>
            <a:off x="7732043" y="4431749"/>
            <a:ext cx="0" cy="519197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9pPr>
          </a:lstStyle>
          <a:p>
            <a:endParaRPr lang="en-US">
              <a:latin typeface="+mj-lt"/>
            </a:endParaRPr>
          </a:p>
        </p:txBody>
      </p:sp>
      <p:sp>
        <p:nvSpPr>
          <p:cNvPr id="13" name="AutoShape 7"/>
          <p:cNvSpPr>
            <a:spLocks noChangeArrowheads="1"/>
          </p:cNvSpPr>
          <p:nvPr/>
        </p:nvSpPr>
        <p:spPr bwMode="auto">
          <a:xfrm>
            <a:off x="7460441" y="4950946"/>
            <a:ext cx="664751" cy="231088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en-US" sz="900" dirty="0">
                <a:solidFill>
                  <a:schemeClr val="tx1"/>
                </a:solidFill>
                <a:latin typeface="+mj-lt"/>
              </a:rPr>
              <a:t>Pampers</a:t>
            </a:r>
          </a:p>
        </p:txBody>
      </p:sp>
      <p:sp>
        <p:nvSpPr>
          <p:cNvPr id="14" name="Line 8"/>
          <p:cNvSpPr>
            <a:spLocks noChangeShapeType="1"/>
          </p:cNvSpPr>
          <p:nvPr/>
        </p:nvSpPr>
        <p:spPr bwMode="auto">
          <a:xfrm>
            <a:off x="8111687" y="4374727"/>
            <a:ext cx="253596" cy="576218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9pPr>
          </a:lstStyle>
          <a:p>
            <a:endParaRPr lang="en-US">
              <a:latin typeface="+mj-lt"/>
            </a:endParaRPr>
          </a:p>
        </p:txBody>
      </p:sp>
      <p:sp>
        <p:nvSpPr>
          <p:cNvPr id="15" name="AutoShape 9"/>
          <p:cNvSpPr>
            <a:spLocks noChangeArrowheads="1"/>
          </p:cNvSpPr>
          <p:nvPr/>
        </p:nvSpPr>
        <p:spPr bwMode="auto">
          <a:xfrm>
            <a:off x="8160851" y="4950946"/>
            <a:ext cx="733777" cy="231088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en-US" sz="900" dirty="0">
                <a:solidFill>
                  <a:schemeClr val="tx1"/>
                </a:solidFill>
                <a:latin typeface="+mj-lt"/>
              </a:rPr>
              <a:t>Head &amp; Shoulders</a:t>
            </a:r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7163328" y="4029597"/>
            <a:ext cx="1137431" cy="402152"/>
          </a:xfrm>
          <a:prstGeom prst="ellipse">
            <a:avLst/>
          </a:prstGeom>
          <a:ln>
            <a:headEnd type="none" w="sm" len="sm"/>
            <a:tailEnd type="none" w="sm" len="sm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9pPr>
          </a:lstStyle>
          <a:p>
            <a:endParaRPr lang="en-US" dirty="0">
              <a:latin typeface="+mj-lt"/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6900728" y="5402153"/>
            <a:ext cx="1643123" cy="646331"/>
          </a:xfrm>
          <a:prstGeom prst="rect">
            <a:avLst/>
          </a:prstGeom>
          <a:ln/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9pPr>
          </a:lstStyle>
          <a:p>
            <a:r>
              <a:rPr lang="en-US" b="0" dirty="0">
                <a:solidFill>
                  <a:schemeClr val="tx1"/>
                </a:solidFill>
                <a:latin typeface="+mj-lt"/>
              </a:rPr>
              <a:t>GM, </a:t>
            </a:r>
            <a:r>
              <a:rPr lang="en-US" b="0" dirty="0" smtClean="0">
                <a:solidFill>
                  <a:schemeClr val="tx1"/>
                </a:solidFill>
                <a:latin typeface="+mj-lt"/>
              </a:rPr>
              <a:t>Pepsi</a:t>
            </a:r>
            <a:r>
              <a:rPr lang="en-US" b="0" dirty="0">
                <a:solidFill>
                  <a:schemeClr val="tx1"/>
                </a:solidFill>
                <a:latin typeface="+mj-lt"/>
              </a:rPr>
              <a:t>, Unilever</a:t>
            </a:r>
          </a:p>
        </p:txBody>
      </p:sp>
      <p:sp>
        <p:nvSpPr>
          <p:cNvPr id="48" name="Line 14"/>
          <p:cNvSpPr>
            <a:spLocks noChangeShapeType="1"/>
          </p:cNvSpPr>
          <p:nvPr/>
        </p:nvSpPr>
        <p:spPr bwMode="auto">
          <a:xfrm flipH="1">
            <a:off x="2889274" y="4506776"/>
            <a:ext cx="240091" cy="55521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9pPr>
          </a:lstStyle>
          <a:p>
            <a:endParaRPr lang="en-US">
              <a:latin typeface="+mj-lt"/>
            </a:endParaRPr>
          </a:p>
        </p:txBody>
      </p:sp>
      <p:sp>
        <p:nvSpPr>
          <p:cNvPr id="49" name="AutoShape 15"/>
          <p:cNvSpPr>
            <a:spLocks noChangeArrowheads="1"/>
          </p:cNvSpPr>
          <p:nvPr/>
        </p:nvSpPr>
        <p:spPr bwMode="auto">
          <a:xfrm>
            <a:off x="2617907" y="5061987"/>
            <a:ext cx="478682" cy="222084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>
            <a:headEnd type="none" w="sm" len="sm"/>
            <a:tailEnd type="none" w="sm" len="sm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en-US" sz="800" dirty="0">
                <a:solidFill>
                  <a:schemeClr val="bg1"/>
                </a:solidFill>
              </a:rPr>
              <a:t>Focus</a:t>
            </a:r>
          </a:p>
        </p:txBody>
      </p:sp>
      <p:sp>
        <p:nvSpPr>
          <p:cNvPr id="50" name="Line 16"/>
          <p:cNvSpPr>
            <a:spLocks noChangeShapeType="1"/>
          </p:cNvSpPr>
          <p:nvPr/>
        </p:nvSpPr>
        <p:spPr bwMode="auto">
          <a:xfrm>
            <a:off x="3442984" y="4562297"/>
            <a:ext cx="0" cy="49968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9pPr>
          </a:lstStyle>
          <a:p>
            <a:endParaRPr lang="en-US">
              <a:latin typeface="+mj-lt"/>
            </a:endParaRPr>
          </a:p>
        </p:txBody>
      </p:sp>
      <p:sp>
        <p:nvSpPr>
          <p:cNvPr id="51" name="AutoShape 17"/>
          <p:cNvSpPr>
            <a:spLocks noChangeArrowheads="1"/>
          </p:cNvSpPr>
          <p:nvPr/>
        </p:nvSpPr>
        <p:spPr bwMode="auto">
          <a:xfrm>
            <a:off x="3129365" y="5061987"/>
            <a:ext cx="597227" cy="222084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>
            <a:headEnd type="none" w="sm" len="sm"/>
            <a:tailEnd type="none" w="sm" len="sm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en-US" sz="800" dirty="0">
                <a:solidFill>
                  <a:schemeClr val="bg1"/>
                </a:solidFill>
                <a:latin typeface="+mj-lt"/>
              </a:rPr>
              <a:t>Explorer</a:t>
            </a:r>
          </a:p>
        </p:txBody>
      </p:sp>
      <p:sp>
        <p:nvSpPr>
          <p:cNvPr id="52" name="Line 18"/>
          <p:cNvSpPr>
            <a:spLocks noChangeShapeType="1"/>
          </p:cNvSpPr>
          <p:nvPr/>
        </p:nvSpPr>
        <p:spPr bwMode="auto">
          <a:xfrm>
            <a:off x="3786615" y="4506776"/>
            <a:ext cx="240091" cy="55521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9pPr>
          </a:lstStyle>
          <a:p>
            <a:endParaRPr lang="en-US">
              <a:latin typeface="+mj-lt"/>
            </a:endParaRPr>
          </a:p>
        </p:txBody>
      </p:sp>
      <p:sp>
        <p:nvSpPr>
          <p:cNvPr id="53" name="AutoShape 19"/>
          <p:cNvSpPr>
            <a:spLocks noChangeArrowheads="1"/>
          </p:cNvSpPr>
          <p:nvPr/>
        </p:nvSpPr>
        <p:spPr bwMode="auto">
          <a:xfrm>
            <a:off x="3767562" y="5061987"/>
            <a:ext cx="580721" cy="222084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>
            <a:headEnd type="none" w="sm" len="sm"/>
            <a:tailEnd type="none" w="sm" len="sm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en-US" sz="800" dirty="0">
                <a:solidFill>
                  <a:schemeClr val="bg1"/>
                </a:solidFill>
                <a:latin typeface="+mj-lt"/>
              </a:rPr>
              <a:t>Mustang</a:t>
            </a:r>
          </a:p>
        </p:txBody>
      </p:sp>
      <p:sp>
        <p:nvSpPr>
          <p:cNvPr id="54" name="Oval 53"/>
          <p:cNvSpPr>
            <a:spLocks noChangeArrowheads="1"/>
          </p:cNvSpPr>
          <p:nvPr/>
        </p:nvSpPr>
        <p:spPr bwMode="auto">
          <a:xfrm>
            <a:off x="2934291" y="4173650"/>
            <a:ext cx="1017387" cy="388647"/>
          </a:xfrm>
          <a:prstGeom prst="ellipse">
            <a:avLst/>
          </a:prstGeom>
          <a:solidFill>
            <a:srgbClr val="FF0000"/>
          </a:solidFill>
          <a:ln/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en-US" dirty="0">
                <a:solidFill>
                  <a:schemeClr val="bg1"/>
                </a:solidFill>
                <a:latin typeface="+mj-lt"/>
              </a:rPr>
              <a:t>Ford</a:t>
            </a:r>
          </a:p>
        </p:txBody>
      </p:sp>
      <p:sp>
        <p:nvSpPr>
          <p:cNvPr id="55" name="Text Box 21"/>
          <p:cNvSpPr txBox="1">
            <a:spLocks noChangeArrowheads="1"/>
          </p:cNvSpPr>
          <p:nvPr/>
        </p:nvSpPr>
        <p:spPr bwMode="auto">
          <a:xfrm>
            <a:off x="2643180" y="5426625"/>
            <a:ext cx="1554591" cy="646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9pPr>
          </a:lstStyle>
          <a:p>
            <a:r>
              <a:rPr lang="en-US" b="0" dirty="0">
                <a:solidFill>
                  <a:schemeClr val="tx1"/>
                </a:solidFill>
                <a:latin typeface="Tahoma" pitchFamily="34" charset="0"/>
              </a:rPr>
              <a:t>Sony, Microsoft</a:t>
            </a:r>
          </a:p>
        </p:txBody>
      </p:sp>
      <p:sp>
        <p:nvSpPr>
          <p:cNvPr id="22" name="Oval 21"/>
          <p:cNvSpPr>
            <a:spLocks noChangeArrowheads="1"/>
          </p:cNvSpPr>
          <p:nvPr/>
        </p:nvSpPr>
        <p:spPr bwMode="auto">
          <a:xfrm>
            <a:off x="944533" y="4457259"/>
            <a:ext cx="925850" cy="391648"/>
          </a:xfrm>
          <a:prstGeom prst="ellipse">
            <a:avLst/>
          </a:prstGeom>
          <a:solidFill>
            <a:srgbClr val="FF6600"/>
          </a:solidFill>
          <a:ln>
            <a:headEnd type="none" w="sm" len="sm"/>
            <a:tailEnd type="none" w="sm" len="sm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9pPr>
          </a:lstStyle>
          <a:p>
            <a:endParaRPr lang="en-US">
              <a:latin typeface="+mj-lt"/>
            </a:endParaRPr>
          </a:p>
        </p:txBody>
      </p:sp>
      <p:sp>
        <p:nvSpPr>
          <p:cNvPr id="23" name="Line 25"/>
          <p:cNvSpPr>
            <a:spLocks noChangeShapeType="1"/>
          </p:cNvSpPr>
          <p:nvPr/>
        </p:nvSpPr>
        <p:spPr bwMode="auto">
          <a:xfrm>
            <a:off x="1381197" y="4290696"/>
            <a:ext cx="0" cy="16656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9pPr>
          </a:lstStyle>
          <a:p>
            <a:endParaRPr lang="en-US">
              <a:latin typeface="+mj-lt"/>
            </a:endParaRPr>
          </a:p>
        </p:txBody>
      </p:sp>
      <p:sp>
        <p:nvSpPr>
          <p:cNvPr id="24" name="AutoShape 26"/>
          <p:cNvSpPr>
            <a:spLocks noChangeArrowheads="1"/>
          </p:cNvSpPr>
          <p:nvPr/>
        </p:nvSpPr>
        <p:spPr bwMode="auto">
          <a:xfrm>
            <a:off x="1163616" y="4067111"/>
            <a:ext cx="435165" cy="223584"/>
          </a:xfrm>
          <a:prstGeom prst="roundRect">
            <a:avLst>
              <a:gd name="adj" fmla="val 16667"/>
            </a:avLst>
          </a:prstGeom>
          <a:noFill/>
          <a:ln w="19050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9pPr>
          </a:lstStyle>
          <a:p>
            <a:endParaRPr lang="en-US">
              <a:latin typeface="+mj-lt"/>
            </a:endParaRPr>
          </a:p>
        </p:txBody>
      </p:sp>
      <p:sp>
        <p:nvSpPr>
          <p:cNvPr id="25" name="AutoShape 27"/>
          <p:cNvSpPr>
            <a:spLocks noChangeArrowheads="1"/>
          </p:cNvSpPr>
          <p:nvPr/>
        </p:nvSpPr>
        <p:spPr bwMode="auto">
          <a:xfrm>
            <a:off x="345805" y="4569801"/>
            <a:ext cx="435165" cy="223585"/>
          </a:xfrm>
          <a:prstGeom prst="roundRect">
            <a:avLst>
              <a:gd name="adj" fmla="val 16667"/>
            </a:avLst>
          </a:prstGeom>
          <a:noFill/>
          <a:ln w="19050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9pPr>
          </a:lstStyle>
          <a:p>
            <a:endParaRPr lang="en-US">
              <a:latin typeface="+mj-lt"/>
            </a:endParaRPr>
          </a:p>
        </p:txBody>
      </p:sp>
      <p:sp>
        <p:nvSpPr>
          <p:cNvPr id="26" name="AutoShape 28"/>
          <p:cNvSpPr>
            <a:spLocks noChangeArrowheads="1"/>
          </p:cNvSpPr>
          <p:nvPr/>
        </p:nvSpPr>
        <p:spPr bwMode="auto">
          <a:xfrm>
            <a:off x="2089466" y="4569801"/>
            <a:ext cx="435165" cy="223585"/>
          </a:xfrm>
          <a:prstGeom prst="roundRect">
            <a:avLst>
              <a:gd name="adj" fmla="val 16667"/>
            </a:avLst>
          </a:prstGeom>
          <a:noFill/>
          <a:ln w="19050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9pPr>
          </a:lstStyle>
          <a:p>
            <a:endParaRPr lang="en-US">
              <a:latin typeface="+mj-lt"/>
            </a:endParaRPr>
          </a:p>
        </p:txBody>
      </p:sp>
      <p:sp>
        <p:nvSpPr>
          <p:cNvPr id="27" name="AutoShape 29"/>
          <p:cNvSpPr>
            <a:spLocks noChangeArrowheads="1"/>
          </p:cNvSpPr>
          <p:nvPr/>
        </p:nvSpPr>
        <p:spPr bwMode="auto">
          <a:xfrm>
            <a:off x="1163616" y="5016971"/>
            <a:ext cx="435165" cy="223585"/>
          </a:xfrm>
          <a:prstGeom prst="roundRect">
            <a:avLst>
              <a:gd name="adj" fmla="val 16667"/>
            </a:avLst>
          </a:prstGeom>
          <a:noFill/>
          <a:ln w="19050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9pPr>
          </a:lstStyle>
          <a:p>
            <a:endParaRPr lang="en-US">
              <a:latin typeface="+mj-lt"/>
            </a:endParaRPr>
          </a:p>
        </p:txBody>
      </p:sp>
      <p:sp>
        <p:nvSpPr>
          <p:cNvPr id="28" name="Line 30"/>
          <p:cNvSpPr>
            <a:spLocks noChangeShapeType="1"/>
          </p:cNvSpPr>
          <p:nvPr/>
        </p:nvSpPr>
        <p:spPr bwMode="auto">
          <a:xfrm>
            <a:off x="1381197" y="4848907"/>
            <a:ext cx="0" cy="16806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9pPr>
          </a:lstStyle>
          <a:p>
            <a:endParaRPr lang="en-US">
              <a:latin typeface="+mj-lt"/>
            </a:endParaRPr>
          </a:p>
        </p:txBody>
      </p:sp>
      <p:sp>
        <p:nvSpPr>
          <p:cNvPr id="29" name="Line 31"/>
          <p:cNvSpPr>
            <a:spLocks noChangeShapeType="1"/>
          </p:cNvSpPr>
          <p:nvPr/>
        </p:nvSpPr>
        <p:spPr bwMode="auto">
          <a:xfrm rot="5400000">
            <a:off x="1979925" y="4571301"/>
            <a:ext cx="0" cy="21908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9pPr>
          </a:lstStyle>
          <a:p>
            <a:endParaRPr lang="en-US">
              <a:latin typeface="+mj-lt"/>
            </a:endParaRPr>
          </a:p>
        </p:txBody>
      </p:sp>
      <p:sp>
        <p:nvSpPr>
          <p:cNvPr id="30" name="Line 32"/>
          <p:cNvSpPr>
            <a:spLocks noChangeShapeType="1"/>
          </p:cNvSpPr>
          <p:nvPr/>
        </p:nvSpPr>
        <p:spPr bwMode="auto">
          <a:xfrm rot="5400000">
            <a:off x="862751" y="4599062"/>
            <a:ext cx="0" cy="1635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9pPr>
          </a:lstStyle>
          <a:p>
            <a:endParaRPr lang="en-US">
              <a:latin typeface="+mj-lt"/>
            </a:endParaRPr>
          </a:p>
        </p:txBody>
      </p:sp>
      <p:sp>
        <p:nvSpPr>
          <p:cNvPr id="31" name="Text Box 33"/>
          <p:cNvSpPr txBox="1">
            <a:spLocks noChangeArrowheads="1"/>
          </p:cNvSpPr>
          <p:nvPr/>
        </p:nvSpPr>
        <p:spPr bwMode="auto">
          <a:xfrm>
            <a:off x="685800" y="4460394"/>
            <a:ext cx="141653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9pPr>
          </a:lstStyle>
          <a:p>
            <a:r>
              <a:rPr lang="en-US" b="0" dirty="0">
                <a:solidFill>
                  <a:schemeClr val="bg1"/>
                </a:solidFill>
                <a:latin typeface="+mj-lt"/>
              </a:rPr>
              <a:t>Audi</a:t>
            </a:r>
          </a:p>
        </p:txBody>
      </p:sp>
      <p:sp>
        <p:nvSpPr>
          <p:cNvPr id="32" name="Oval 31"/>
          <p:cNvSpPr>
            <a:spLocks noChangeArrowheads="1"/>
          </p:cNvSpPr>
          <p:nvPr/>
        </p:nvSpPr>
        <p:spPr bwMode="auto">
          <a:xfrm>
            <a:off x="5171633" y="4514281"/>
            <a:ext cx="703767" cy="23558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headEnd type="none" w="sm" len="sm"/>
            <a:tailEnd type="none" w="sm" len="sm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bg1"/>
                </a:solidFill>
                <a:latin typeface="+mj-lt"/>
              </a:rPr>
              <a:t>RAID</a:t>
            </a:r>
          </a:p>
        </p:txBody>
      </p:sp>
      <p:sp>
        <p:nvSpPr>
          <p:cNvPr id="33" name="Line 37"/>
          <p:cNvSpPr>
            <a:spLocks noChangeShapeType="1"/>
          </p:cNvSpPr>
          <p:nvPr/>
        </p:nvSpPr>
        <p:spPr bwMode="auto">
          <a:xfrm>
            <a:off x="5555779" y="4344716"/>
            <a:ext cx="0" cy="16956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9pPr>
          </a:lstStyle>
          <a:p>
            <a:endParaRPr lang="en-US">
              <a:latin typeface="+mj-lt"/>
            </a:endParaRPr>
          </a:p>
        </p:txBody>
      </p:sp>
      <p:sp>
        <p:nvSpPr>
          <p:cNvPr id="34" name="Line 38"/>
          <p:cNvSpPr>
            <a:spLocks noChangeShapeType="1"/>
          </p:cNvSpPr>
          <p:nvPr/>
        </p:nvSpPr>
        <p:spPr bwMode="auto">
          <a:xfrm>
            <a:off x="5555779" y="4730363"/>
            <a:ext cx="0" cy="16806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9pPr>
          </a:lstStyle>
          <a:p>
            <a:endParaRPr lang="en-US">
              <a:latin typeface="+mj-lt"/>
            </a:endParaRPr>
          </a:p>
        </p:txBody>
      </p:sp>
      <p:sp>
        <p:nvSpPr>
          <p:cNvPr id="35" name="AutoShape 39"/>
          <p:cNvSpPr>
            <a:spLocks noChangeArrowheads="1"/>
          </p:cNvSpPr>
          <p:nvPr/>
        </p:nvSpPr>
        <p:spPr bwMode="auto">
          <a:xfrm>
            <a:off x="5047086" y="3957569"/>
            <a:ext cx="1005381" cy="366139"/>
          </a:xfrm>
          <a:prstGeom prst="roundRect">
            <a:avLst>
              <a:gd name="adj" fmla="val 16667"/>
            </a:avLst>
          </a:prstGeom>
          <a:solidFill>
            <a:schemeClr val="accent4">
              <a:lumMod val="75000"/>
            </a:schemeClr>
          </a:solidFill>
          <a:ln>
            <a:headEnd type="none" w="sm" len="sm"/>
            <a:tailEnd type="none" w="sm" len="sm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en-US" sz="1200" dirty="0">
                <a:solidFill>
                  <a:schemeClr val="bg1"/>
                </a:solidFill>
                <a:latin typeface="+mj-lt"/>
              </a:rPr>
              <a:t>SC Johnson</a:t>
            </a:r>
          </a:p>
        </p:txBody>
      </p:sp>
      <p:sp>
        <p:nvSpPr>
          <p:cNvPr id="36" name="AutoShape 40"/>
          <p:cNvSpPr>
            <a:spLocks noChangeArrowheads="1"/>
          </p:cNvSpPr>
          <p:nvPr/>
        </p:nvSpPr>
        <p:spPr bwMode="auto">
          <a:xfrm>
            <a:off x="5047086" y="4925437"/>
            <a:ext cx="1005381" cy="366139"/>
          </a:xfrm>
          <a:prstGeom prst="roundRect">
            <a:avLst>
              <a:gd name="adj" fmla="val 16667"/>
            </a:avLst>
          </a:prstGeom>
          <a:solidFill>
            <a:schemeClr val="accent4">
              <a:lumMod val="75000"/>
            </a:schemeClr>
          </a:solidFill>
          <a:ln>
            <a:headEnd type="none" w="sm" len="sm"/>
            <a:tailEnd type="none" w="sm" len="sm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bg1"/>
                </a:solidFill>
                <a:latin typeface="+mj-lt"/>
              </a:rPr>
              <a:t>RAID Natural</a:t>
            </a:r>
          </a:p>
        </p:txBody>
      </p:sp>
      <p:sp>
        <p:nvSpPr>
          <p:cNvPr id="37" name="Text Box 41"/>
          <p:cNvSpPr txBox="1">
            <a:spLocks noChangeArrowheads="1"/>
          </p:cNvSpPr>
          <p:nvPr/>
        </p:nvSpPr>
        <p:spPr bwMode="auto">
          <a:xfrm>
            <a:off x="273778" y="3260859"/>
            <a:ext cx="2127806" cy="549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en-GB" sz="1500" i="1" dirty="0" smtClean="0">
                <a:latin typeface="+mj-lt"/>
                <a:cs typeface="Arial" charset="0"/>
              </a:rPr>
              <a:t>one </a:t>
            </a:r>
            <a:r>
              <a:rPr lang="en-GB" sz="1500" i="1" dirty="0">
                <a:latin typeface="+mj-lt"/>
                <a:cs typeface="Arial" charset="0"/>
              </a:rPr>
              <a:t>brand only</a:t>
            </a:r>
          </a:p>
          <a:p>
            <a:pPr>
              <a:spcBef>
                <a:spcPct val="0"/>
              </a:spcBef>
            </a:pPr>
            <a:r>
              <a:rPr lang="en-GB" sz="1500" i="1" dirty="0" smtClean="0">
                <a:latin typeface="+mj-lt"/>
                <a:cs typeface="Arial" charset="0"/>
              </a:rPr>
              <a:t>company</a:t>
            </a:r>
            <a:endParaRPr lang="en-GB" sz="1500" i="1" dirty="0">
              <a:latin typeface="+mj-lt"/>
              <a:cs typeface="Arial" charset="0"/>
            </a:endParaRPr>
          </a:p>
        </p:txBody>
      </p:sp>
      <p:sp>
        <p:nvSpPr>
          <p:cNvPr id="38" name="Text Box 42"/>
          <p:cNvSpPr txBox="1">
            <a:spLocks noChangeArrowheads="1"/>
          </p:cNvSpPr>
          <p:nvPr/>
        </p:nvSpPr>
        <p:spPr bwMode="auto">
          <a:xfrm>
            <a:off x="2434596" y="3260859"/>
            <a:ext cx="2088791" cy="549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en-GB" sz="1500" i="1" dirty="0" smtClean="0">
                <a:latin typeface="+mj-lt"/>
                <a:cs typeface="Arial" charset="0"/>
              </a:rPr>
              <a:t>some </a:t>
            </a:r>
            <a:r>
              <a:rPr lang="en-GB" sz="1500" i="1" dirty="0">
                <a:latin typeface="+mj-lt"/>
                <a:cs typeface="Arial" charset="0"/>
              </a:rPr>
              <a:t>sub brands</a:t>
            </a:r>
          </a:p>
          <a:p>
            <a:pPr>
              <a:spcBef>
                <a:spcPct val="0"/>
              </a:spcBef>
            </a:pPr>
            <a:r>
              <a:rPr lang="en-GB" sz="1500" i="1" dirty="0" smtClean="0">
                <a:latin typeface="+mj-lt"/>
                <a:cs typeface="Arial" charset="0"/>
              </a:rPr>
              <a:t>but </a:t>
            </a:r>
            <a:r>
              <a:rPr lang="en-GB" sz="1500" i="1" dirty="0">
                <a:latin typeface="+mj-lt"/>
                <a:cs typeface="Arial" charset="0"/>
              </a:rPr>
              <a:t>look the same</a:t>
            </a:r>
          </a:p>
        </p:txBody>
      </p:sp>
      <p:sp>
        <p:nvSpPr>
          <p:cNvPr id="39" name="Text Box 43"/>
          <p:cNvSpPr txBox="1">
            <a:spLocks noChangeArrowheads="1"/>
          </p:cNvSpPr>
          <p:nvPr/>
        </p:nvSpPr>
        <p:spPr bwMode="auto">
          <a:xfrm>
            <a:off x="4456501" y="3260859"/>
            <a:ext cx="2227706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en-GB" sz="1500" i="1" dirty="0" smtClean="0">
                <a:latin typeface="+mj-lt"/>
                <a:cs typeface="Arial" charset="0"/>
              </a:rPr>
              <a:t>separate </a:t>
            </a:r>
            <a:r>
              <a:rPr lang="en-GB" sz="1500" i="1" dirty="0">
                <a:latin typeface="+mj-lt"/>
                <a:cs typeface="Arial" charset="0"/>
              </a:rPr>
              <a:t>names some link but brand in its own right</a:t>
            </a:r>
          </a:p>
        </p:txBody>
      </p:sp>
      <p:sp>
        <p:nvSpPr>
          <p:cNvPr id="40" name="Text Box 44"/>
          <p:cNvSpPr txBox="1">
            <a:spLocks noChangeArrowheads="1"/>
          </p:cNvSpPr>
          <p:nvPr/>
        </p:nvSpPr>
        <p:spPr bwMode="auto">
          <a:xfrm>
            <a:off x="6684207" y="3260859"/>
            <a:ext cx="2216339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en-GB" sz="1500" i="1" dirty="0" smtClean="0">
                <a:latin typeface="+mj-lt"/>
                <a:cs typeface="Arial" charset="0"/>
              </a:rPr>
              <a:t>many </a:t>
            </a:r>
            <a:r>
              <a:rPr lang="en-GB" sz="1500" i="1" dirty="0">
                <a:latin typeface="+mj-lt"/>
                <a:cs typeface="Arial" charset="0"/>
              </a:rPr>
              <a:t>brands not related and not connected to </a:t>
            </a:r>
          </a:p>
          <a:p>
            <a:pPr>
              <a:spcBef>
                <a:spcPct val="0"/>
              </a:spcBef>
            </a:pPr>
            <a:r>
              <a:rPr lang="en-GB" sz="1500" i="1" dirty="0" smtClean="0">
                <a:latin typeface="+mj-lt"/>
                <a:cs typeface="Arial" charset="0"/>
              </a:rPr>
              <a:t>parent </a:t>
            </a:r>
            <a:r>
              <a:rPr lang="en-GB" sz="1500" i="1" dirty="0">
                <a:latin typeface="+mj-lt"/>
                <a:cs typeface="Arial" charset="0"/>
              </a:rPr>
              <a:t>company</a:t>
            </a:r>
          </a:p>
        </p:txBody>
      </p: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7435339" y="4050299"/>
            <a:ext cx="60699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dirty="0">
                <a:solidFill>
                  <a:schemeClr val="tx1"/>
                </a:solidFill>
                <a:latin typeface="+mj-lt"/>
              </a:rPr>
              <a:t>P&amp;G</a:t>
            </a:r>
          </a:p>
        </p:txBody>
      </p:sp>
      <p:sp>
        <p:nvSpPr>
          <p:cNvPr id="42" name="Text Box 46"/>
          <p:cNvSpPr txBox="1">
            <a:spLocks noChangeArrowheads="1"/>
          </p:cNvSpPr>
          <p:nvPr/>
        </p:nvSpPr>
        <p:spPr bwMode="auto">
          <a:xfrm>
            <a:off x="1019859" y="4044218"/>
            <a:ext cx="720273" cy="246221"/>
          </a:xfrm>
          <a:prstGeom prst="rect">
            <a:avLst/>
          </a:prstGeom>
          <a:solidFill>
            <a:srgbClr val="FF6600"/>
          </a:solidFill>
          <a:ln/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tx1"/>
                </a:solidFill>
                <a:latin typeface="+mj-lt"/>
              </a:rPr>
              <a:t>A3</a:t>
            </a:r>
          </a:p>
        </p:txBody>
      </p:sp>
      <p:sp>
        <p:nvSpPr>
          <p:cNvPr id="43" name="Text Box 47"/>
          <p:cNvSpPr txBox="1">
            <a:spLocks noChangeArrowheads="1"/>
          </p:cNvSpPr>
          <p:nvPr/>
        </p:nvSpPr>
        <p:spPr bwMode="auto">
          <a:xfrm>
            <a:off x="1944586" y="4556014"/>
            <a:ext cx="720273" cy="246221"/>
          </a:xfrm>
          <a:prstGeom prst="rect">
            <a:avLst/>
          </a:prstGeom>
          <a:solidFill>
            <a:srgbClr val="FF6600"/>
          </a:solidFill>
          <a:ln/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tx1"/>
                </a:solidFill>
                <a:latin typeface="+mj-lt"/>
              </a:rPr>
              <a:t>A4</a:t>
            </a:r>
          </a:p>
        </p:txBody>
      </p:sp>
      <p:sp>
        <p:nvSpPr>
          <p:cNvPr id="44" name="Text Box 48"/>
          <p:cNvSpPr txBox="1">
            <a:spLocks noChangeArrowheads="1"/>
          </p:cNvSpPr>
          <p:nvPr/>
        </p:nvSpPr>
        <p:spPr bwMode="auto">
          <a:xfrm>
            <a:off x="1020448" y="4992349"/>
            <a:ext cx="720273" cy="246221"/>
          </a:xfrm>
          <a:prstGeom prst="rect">
            <a:avLst/>
          </a:prstGeom>
          <a:solidFill>
            <a:srgbClr val="FF6600"/>
          </a:solidFill>
          <a:ln/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tx1"/>
                </a:solidFill>
                <a:latin typeface="+mj-lt"/>
              </a:rPr>
              <a:t>A5</a:t>
            </a:r>
          </a:p>
        </p:txBody>
      </p:sp>
      <p:sp>
        <p:nvSpPr>
          <p:cNvPr id="45" name="Text Box 49"/>
          <p:cNvSpPr txBox="1">
            <a:spLocks noChangeArrowheads="1"/>
          </p:cNvSpPr>
          <p:nvPr/>
        </p:nvSpPr>
        <p:spPr bwMode="auto">
          <a:xfrm>
            <a:off x="204744" y="4556603"/>
            <a:ext cx="720273" cy="246221"/>
          </a:xfrm>
          <a:prstGeom prst="rect">
            <a:avLst/>
          </a:prstGeom>
          <a:solidFill>
            <a:srgbClr val="FF6600"/>
          </a:solidFill>
          <a:ln/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tx1"/>
                </a:solidFill>
                <a:latin typeface="+mj-lt"/>
              </a:rPr>
              <a:t>A6</a:t>
            </a:r>
          </a:p>
        </p:txBody>
      </p:sp>
      <p:sp>
        <p:nvSpPr>
          <p:cNvPr id="46" name="Text Box 52"/>
          <p:cNvSpPr txBox="1">
            <a:spLocks noChangeArrowheads="1"/>
          </p:cNvSpPr>
          <p:nvPr/>
        </p:nvSpPr>
        <p:spPr bwMode="auto">
          <a:xfrm>
            <a:off x="4797743" y="5500122"/>
            <a:ext cx="153550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9pPr>
          </a:lstStyle>
          <a:p>
            <a:r>
              <a:rPr lang="en-US" dirty="0">
                <a:latin typeface="+mj-lt"/>
              </a:rPr>
              <a:t>Nestle/ Kit Kat</a:t>
            </a:r>
          </a:p>
        </p:txBody>
      </p:sp>
      <p:sp>
        <p:nvSpPr>
          <p:cNvPr id="47" name="Text Box 53"/>
          <p:cNvSpPr txBox="1">
            <a:spLocks noChangeArrowheads="1"/>
          </p:cNvSpPr>
          <p:nvPr/>
        </p:nvSpPr>
        <p:spPr bwMode="auto">
          <a:xfrm>
            <a:off x="1007322" y="5507727"/>
            <a:ext cx="73199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9pPr>
          </a:lstStyle>
          <a:p>
            <a:r>
              <a:rPr lang="en-US" dirty="0">
                <a:latin typeface="+mj-lt"/>
              </a:rPr>
              <a:t>Virgin</a:t>
            </a:r>
          </a:p>
        </p:txBody>
      </p:sp>
      <p:pic>
        <p:nvPicPr>
          <p:cNvPr id="61" name="pop appro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87" y="1583550"/>
            <a:ext cx="7970300" cy="1689965"/>
          </a:xfrm>
          <a:prstGeom prst="rect">
            <a:avLst/>
          </a:prstGeom>
        </p:spPr>
      </p:pic>
      <p:sp>
        <p:nvSpPr>
          <p:cNvPr id="62" name="Rectangle 61"/>
          <p:cNvSpPr/>
          <p:nvPr/>
        </p:nvSpPr>
        <p:spPr>
          <a:xfrm>
            <a:off x="662985" y="1843146"/>
            <a:ext cx="15514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62000">
              <a:spcBef>
                <a:spcPct val="0"/>
              </a:spcBef>
            </a:pPr>
            <a:r>
              <a:rPr lang="en-US" b="1" dirty="0" smtClean="0">
                <a:solidFill>
                  <a:schemeClr val="bg1"/>
                </a:solidFill>
              </a:rPr>
              <a:t>monolithic</a:t>
            </a:r>
            <a:endParaRPr lang="en-US" b="1" dirty="0">
              <a:solidFill>
                <a:schemeClr val="bg1"/>
              </a:solidFill>
            </a:endParaRPr>
          </a:p>
          <a:p>
            <a:pPr algn="ctr" defTabSz="762000">
              <a:spcBef>
                <a:spcPct val="0"/>
              </a:spcBef>
            </a:pPr>
            <a:r>
              <a:rPr lang="en-US" b="1" dirty="0" smtClean="0">
                <a:solidFill>
                  <a:schemeClr val="bg1"/>
                </a:solidFill>
              </a:rPr>
              <a:t>OR</a:t>
            </a:r>
            <a:endParaRPr lang="en-US" b="1" dirty="0">
              <a:solidFill>
                <a:schemeClr val="bg1"/>
              </a:solidFill>
            </a:endParaRPr>
          </a:p>
          <a:p>
            <a:pPr algn="ctr" defTabSz="762000">
              <a:spcBef>
                <a:spcPct val="0"/>
              </a:spcBef>
            </a:pPr>
            <a:r>
              <a:rPr lang="en-US" b="1" dirty="0" err="1" smtClean="0">
                <a:solidFill>
                  <a:schemeClr val="bg1"/>
                </a:solidFill>
              </a:rPr>
              <a:t>uni</a:t>
            </a:r>
            <a:r>
              <a:rPr lang="en-US" b="1" dirty="0" smtClean="0">
                <a:solidFill>
                  <a:schemeClr val="bg1"/>
                </a:solidFill>
              </a:rPr>
              <a:t>-</a:t>
            </a:r>
          </a:p>
          <a:p>
            <a:pPr algn="ctr" defTabSz="762000">
              <a:spcBef>
                <a:spcPct val="0"/>
              </a:spcBef>
            </a:pPr>
            <a:r>
              <a:rPr lang="en-US" b="1" dirty="0" smtClean="0">
                <a:solidFill>
                  <a:schemeClr val="bg1"/>
                </a:solidFill>
              </a:rPr>
              <a:t>branding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2731244" y="1704646"/>
            <a:ext cx="155140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62000">
              <a:spcBef>
                <a:spcPct val="0"/>
              </a:spcBef>
            </a:pPr>
            <a:r>
              <a:rPr lang="en-US" b="1" dirty="0" smtClean="0">
                <a:solidFill>
                  <a:schemeClr val="bg1"/>
                </a:solidFill>
              </a:rPr>
              <a:t>fixed</a:t>
            </a:r>
          </a:p>
          <a:p>
            <a:pPr algn="ctr" defTabSz="762000">
              <a:spcBef>
                <a:spcPct val="0"/>
              </a:spcBef>
            </a:pPr>
            <a:r>
              <a:rPr lang="en-US" b="1" dirty="0" smtClean="0">
                <a:solidFill>
                  <a:schemeClr val="bg1"/>
                </a:solidFill>
              </a:rPr>
              <a:t>endorsed</a:t>
            </a:r>
          </a:p>
          <a:p>
            <a:pPr algn="ctr" defTabSz="762000">
              <a:spcBef>
                <a:spcPct val="0"/>
              </a:spcBef>
            </a:pPr>
            <a:r>
              <a:rPr lang="en-US" b="1" dirty="0" smtClean="0">
                <a:solidFill>
                  <a:schemeClr val="bg1"/>
                </a:solidFill>
              </a:rPr>
              <a:t>OR</a:t>
            </a:r>
          </a:p>
          <a:p>
            <a:pPr algn="ctr" defTabSz="762000">
              <a:spcBef>
                <a:spcPct val="0"/>
              </a:spcBef>
            </a:pPr>
            <a:r>
              <a:rPr lang="en-US" b="1" dirty="0">
                <a:solidFill>
                  <a:schemeClr val="bg1"/>
                </a:solidFill>
              </a:rPr>
              <a:t>u</a:t>
            </a:r>
            <a:r>
              <a:rPr lang="en-US" b="1" dirty="0" smtClean="0">
                <a:solidFill>
                  <a:schemeClr val="bg1"/>
                </a:solidFill>
              </a:rPr>
              <a:t>mbrella</a:t>
            </a:r>
          </a:p>
          <a:p>
            <a:pPr algn="ctr" defTabSz="762000">
              <a:spcBef>
                <a:spcPct val="0"/>
              </a:spcBef>
            </a:pPr>
            <a:r>
              <a:rPr lang="en-US" b="1" dirty="0" smtClean="0">
                <a:solidFill>
                  <a:schemeClr val="bg1"/>
                </a:solidFill>
              </a:rPr>
              <a:t>branding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4791898" y="1704646"/>
            <a:ext cx="155140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62000">
              <a:spcBef>
                <a:spcPct val="0"/>
              </a:spcBef>
            </a:pPr>
            <a:r>
              <a:rPr lang="en-US" b="1" dirty="0">
                <a:solidFill>
                  <a:schemeClr val="bg1"/>
                </a:solidFill>
              </a:rPr>
              <a:t>f</a:t>
            </a:r>
            <a:r>
              <a:rPr lang="en-US" b="1" dirty="0" smtClean="0">
                <a:solidFill>
                  <a:schemeClr val="bg1"/>
                </a:solidFill>
              </a:rPr>
              <a:t>lexible</a:t>
            </a:r>
          </a:p>
          <a:p>
            <a:pPr algn="ctr" defTabSz="762000">
              <a:spcBef>
                <a:spcPct val="0"/>
              </a:spcBef>
            </a:pPr>
            <a:r>
              <a:rPr lang="en-US" b="1" dirty="0">
                <a:solidFill>
                  <a:schemeClr val="bg1"/>
                </a:solidFill>
              </a:rPr>
              <a:t>e</a:t>
            </a:r>
            <a:r>
              <a:rPr lang="en-US" b="1" dirty="0" smtClean="0">
                <a:solidFill>
                  <a:schemeClr val="bg1"/>
                </a:solidFill>
              </a:rPr>
              <a:t>ndorsed</a:t>
            </a:r>
          </a:p>
          <a:p>
            <a:pPr algn="ctr" defTabSz="762000">
              <a:spcBef>
                <a:spcPct val="0"/>
              </a:spcBef>
            </a:pPr>
            <a:r>
              <a:rPr lang="en-US" b="1" dirty="0" smtClean="0">
                <a:solidFill>
                  <a:schemeClr val="bg1"/>
                </a:solidFill>
              </a:rPr>
              <a:t>OR</a:t>
            </a:r>
          </a:p>
          <a:p>
            <a:pPr algn="ctr" defTabSz="762000">
              <a:spcBef>
                <a:spcPct val="0"/>
              </a:spcBef>
            </a:pPr>
            <a:r>
              <a:rPr lang="en-US" b="1" dirty="0">
                <a:solidFill>
                  <a:schemeClr val="bg1"/>
                </a:solidFill>
              </a:rPr>
              <a:t>s</a:t>
            </a:r>
            <a:r>
              <a:rPr lang="en-US" b="1" dirty="0" smtClean="0">
                <a:solidFill>
                  <a:schemeClr val="bg1"/>
                </a:solidFill>
              </a:rPr>
              <a:t>ub-</a:t>
            </a:r>
          </a:p>
          <a:p>
            <a:pPr algn="ctr" defTabSz="762000">
              <a:spcBef>
                <a:spcPct val="0"/>
              </a:spcBef>
            </a:pPr>
            <a:r>
              <a:rPr lang="en-US" b="1" dirty="0">
                <a:solidFill>
                  <a:schemeClr val="bg1"/>
                </a:solidFill>
              </a:rPr>
              <a:t>b</a:t>
            </a:r>
            <a:r>
              <a:rPr lang="en-US" b="1" dirty="0" smtClean="0">
                <a:solidFill>
                  <a:schemeClr val="bg1"/>
                </a:solidFill>
              </a:rPr>
              <a:t>randing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6897004" y="1843146"/>
            <a:ext cx="15514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62000">
              <a:spcBef>
                <a:spcPct val="0"/>
              </a:spcBef>
            </a:pPr>
            <a:r>
              <a:rPr lang="en-US" b="1" dirty="0">
                <a:solidFill>
                  <a:schemeClr val="bg1"/>
                </a:solidFill>
              </a:rPr>
              <a:t>d</a:t>
            </a:r>
            <a:r>
              <a:rPr lang="en-US" b="1" dirty="0" smtClean="0">
                <a:solidFill>
                  <a:schemeClr val="bg1"/>
                </a:solidFill>
              </a:rPr>
              <a:t>iscreet</a:t>
            </a:r>
          </a:p>
          <a:p>
            <a:pPr algn="ctr" defTabSz="762000">
              <a:spcBef>
                <a:spcPct val="0"/>
              </a:spcBef>
            </a:pPr>
            <a:r>
              <a:rPr lang="en-US" b="1" dirty="0" smtClean="0">
                <a:solidFill>
                  <a:schemeClr val="bg1"/>
                </a:solidFill>
              </a:rPr>
              <a:t>OR</a:t>
            </a:r>
          </a:p>
          <a:p>
            <a:pPr algn="ctr" defTabSz="762000">
              <a:spcBef>
                <a:spcPct val="0"/>
              </a:spcBef>
            </a:pPr>
            <a:r>
              <a:rPr lang="en-US" b="1" dirty="0">
                <a:solidFill>
                  <a:schemeClr val="bg1"/>
                </a:solidFill>
              </a:rPr>
              <a:t>m</a:t>
            </a:r>
            <a:r>
              <a:rPr lang="en-US" b="1" dirty="0" smtClean="0">
                <a:solidFill>
                  <a:schemeClr val="bg1"/>
                </a:solidFill>
              </a:rPr>
              <a:t>ulti-</a:t>
            </a:r>
          </a:p>
          <a:p>
            <a:pPr algn="ctr" defTabSz="762000">
              <a:spcBef>
                <a:spcPct val="0"/>
              </a:spcBef>
            </a:pPr>
            <a:r>
              <a:rPr lang="en-US" b="1" dirty="0">
                <a:solidFill>
                  <a:schemeClr val="bg1"/>
                </a:solidFill>
              </a:rPr>
              <a:t>b</a:t>
            </a:r>
            <a:r>
              <a:rPr lang="en-US" b="1" dirty="0" smtClean="0">
                <a:solidFill>
                  <a:schemeClr val="bg1"/>
                </a:solidFill>
              </a:rPr>
              <a:t>randing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66710" y="317090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71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295"/>
            <a:ext cx="7772400" cy="1470025"/>
          </a:xfrm>
        </p:spPr>
        <p:txBody>
          <a:bodyPr/>
          <a:lstStyle/>
          <a:p>
            <a:r>
              <a:rPr lang="en-US" sz="5000" dirty="0">
                <a:solidFill>
                  <a:srgbClr val="03B7D0"/>
                </a:solidFill>
                <a:cs typeface="Helvetica Neue Medium"/>
              </a:rPr>
              <a:t>p</a:t>
            </a:r>
            <a:r>
              <a:rPr lang="en-ZA" sz="5000" dirty="0">
                <a:solidFill>
                  <a:srgbClr val="03B7D0"/>
                </a:solidFill>
                <a:cs typeface="Helvetica Neue Medium"/>
              </a:rPr>
              <a:t>roject timeline</a:t>
            </a:r>
            <a:endParaRPr lang="en-US" sz="5000" dirty="0">
              <a:solidFill>
                <a:srgbClr val="4DD03E"/>
              </a:solidFill>
            </a:endParaRPr>
          </a:p>
        </p:txBody>
      </p:sp>
      <p:pic>
        <p:nvPicPr>
          <p:cNvPr id="9" name="timeline.pn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16" y="1691122"/>
            <a:ext cx="7881262" cy="414268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648178" y="2005954"/>
            <a:ext cx="15514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62000">
              <a:spcBef>
                <a:spcPct val="0"/>
              </a:spcBef>
            </a:pPr>
            <a:r>
              <a:rPr lang="en-US" b="1" i="1" dirty="0" smtClean="0">
                <a:solidFill>
                  <a:schemeClr val="bg1"/>
                </a:solidFill>
              </a:rPr>
              <a:t>phase 2</a:t>
            </a:r>
          </a:p>
          <a:p>
            <a:pPr algn="ctr" defTabSz="762000">
              <a:spcBef>
                <a:spcPct val="0"/>
              </a:spcBef>
            </a:pPr>
            <a:r>
              <a:rPr lang="en-US" b="1" dirty="0" smtClean="0">
                <a:solidFill>
                  <a:schemeClr val="bg1"/>
                </a:solidFill>
              </a:rPr>
              <a:t>aspiration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9951" y="2005954"/>
            <a:ext cx="15514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62000">
              <a:spcBef>
                <a:spcPct val="0"/>
              </a:spcBef>
            </a:pPr>
            <a:r>
              <a:rPr lang="en-US" b="1" i="1" dirty="0" smtClean="0">
                <a:solidFill>
                  <a:schemeClr val="bg1"/>
                </a:solidFill>
              </a:rPr>
              <a:t>phase 1</a:t>
            </a:r>
          </a:p>
          <a:p>
            <a:pPr algn="ctr" defTabSz="762000">
              <a:spcBef>
                <a:spcPct val="0"/>
              </a:spcBef>
            </a:pPr>
            <a:r>
              <a:rPr lang="en-US" b="1" dirty="0" smtClean="0">
                <a:solidFill>
                  <a:schemeClr val="bg1"/>
                </a:solidFill>
              </a:rPr>
              <a:t>assessment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32235" y="2005954"/>
            <a:ext cx="15514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62000">
              <a:spcBef>
                <a:spcPct val="0"/>
              </a:spcBef>
            </a:pPr>
            <a:r>
              <a:rPr lang="en-US" b="1" i="1" dirty="0" smtClean="0">
                <a:solidFill>
                  <a:schemeClr val="bg1"/>
                </a:solidFill>
              </a:rPr>
              <a:t>phase 3</a:t>
            </a:r>
          </a:p>
          <a:p>
            <a:pPr algn="ctr" defTabSz="762000">
              <a:spcBef>
                <a:spcPct val="0"/>
              </a:spcBef>
            </a:pPr>
            <a:r>
              <a:rPr lang="en-US" b="1" dirty="0" smtClean="0">
                <a:solidFill>
                  <a:schemeClr val="bg1"/>
                </a:solidFill>
              </a:rPr>
              <a:t>aesthetic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23595" y="2005954"/>
            <a:ext cx="15514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62000">
              <a:spcBef>
                <a:spcPct val="0"/>
              </a:spcBef>
            </a:pPr>
            <a:r>
              <a:rPr lang="en-US" b="1" i="1" dirty="0" smtClean="0">
                <a:solidFill>
                  <a:schemeClr val="bg1"/>
                </a:solidFill>
              </a:rPr>
              <a:t>phase 4</a:t>
            </a:r>
          </a:p>
          <a:p>
            <a:pPr algn="ctr" defTabSz="762000">
              <a:spcBef>
                <a:spcPct val="0"/>
              </a:spcBef>
            </a:pPr>
            <a:r>
              <a:rPr lang="en-US" b="1" dirty="0" smtClean="0">
                <a:solidFill>
                  <a:schemeClr val="bg1"/>
                </a:solidFill>
              </a:rPr>
              <a:t>application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 Box 41"/>
          <p:cNvSpPr txBox="1">
            <a:spLocks noChangeArrowheads="1"/>
          </p:cNvSpPr>
          <p:nvPr/>
        </p:nvSpPr>
        <p:spPr bwMode="auto">
          <a:xfrm>
            <a:off x="1171163" y="3851024"/>
            <a:ext cx="1110323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en-GB" sz="1500" i="1" dirty="0" smtClean="0">
                <a:solidFill>
                  <a:schemeClr val="bg1"/>
                </a:solidFill>
                <a:latin typeface="+mj-lt"/>
                <a:cs typeface="Arial" charset="0"/>
              </a:rPr>
              <a:t>2 weeks</a:t>
            </a:r>
            <a:endParaRPr lang="en-GB" sz="1500" i="1" dirty="0">
              <a:solidFill>
                <a:schemeClr val="bg1"/>
              </a:solidFill>
              <a:latin typeface="+mj-lt"/>
              <a:cs typeface="Arial" charset="0"/>
            </a:endParaRPr>
          </a:p>
        </p:txBody>
      </p:sp>
      <p:sp>
        <p:nvSpPr>
          <p:cNvPr id="15" name="Text Box 41"/>
          <p:cNvSpPr txBox="1">
            <a:spLocks noChangeArrowheads="1"/>
          </p:cNvSpPr>
          <p:nvPr/>
        </p:nvSpPr>
        <p:spPr bwMode="auto">
          <a:xfrm>
            <a:off x="3338875" y="3851024"/>
            <a:ext cx="1110323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en-GB" sz="1500" i="1" dirty="0" smtClean="0">
                <a:solidFill>
                  <a:schemeClr val="bg1"/>
                </a:solidFill>
                <a:latin typeface="+mj-lt"/>
                <a:cs typeface="Arial" charset="0"/>
              </a:rPr>
              <a:t>2 weeks</a:t>
            </a:r>
            <a:endParaRPr lang="en-GB" sz="1500" i="1" dirty="0">
              <a:solidFill>
                <a:schemeClr val="bg1"/>
              </a:solidFill>
              <a:latin typeface="+mj-lt"/>
              <a:cs typeface="Arial" charset="0"/>
            </a:endParaRPr>
          </a:p>
        </p:txBody>
      </p:sp>
      <p:sp>
        <p:nvSpPr>
          <p:cNvPr id="16" name="Text Box 41"/>
          <p:cNvSpPr txBox="1">
            <a:spLocks noChangeArrowheads="1"/>
          </p:cNvSpPr>
          <p:nvPr/>
        </p:nvSpPr>
        <p:spPr bwMode="auto">
          <a:xfrm>
            <a:off x="5422630" y="3851024"/>
            <a:ext cx="1110323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en-GB" sz="1500" i="1" dirty="0" smtClean="0">
                <a:solidFill>
                  <a:schemeClr val="bg1"/>
                </a:solidFill>
                <a:latin typeface="+mj-lt"/>
                <a:cs typeface="Arial" charset="0"/>
              </a:rPr>
              <a:t>4 weeks</a:t>
            </a:r>
            <a:endParaRPr lang="en-GB" sz="1500" i="1" dirty="0">
              <a:solidFill>
                <a:schemeClr val="bg1"/>
              </a:solidFill>
              <a:latin typeface="+mj-lt"/>
              <a:cs typeface="Arial" charset="0"/>
            </a:endParaRPr>
          </a:p>
        </p:txBody>
      </p:sp>
      <p:sp>
        <p:nvSpPr>
          <p:cNvPr id="17" name="Text Box 41"/>
          <p:cNvSpPr txBox="1">
            <a:spLocks noChangeArrowheads="1"/>
          </p:cNvSpPr>
          <p:nvPr/>
        </p:nvSpPr>
        <p:spPr bwMode="auto">
          <a:xfrm>
            <a:off x="7544411" y="3851024"/>
            <a:ext cx="1110323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344356"/>
                </a:solidFill>
                <a:latin typeface="Trebuchet MS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en-GB" sz="1500" i="1" dirty="0" smtClean="0">
                <a:solidFill>
                  <a:schemeClr val="bg1"/>
                </a:solidFill>
                <a:latin typeface="+mj-lt"/>
                <a:cs typeface="Arial" charset="0"/>
              </a:rPr>
              <a:t>4 weeks</a:t>
            </a:r>
            <a:endParaRPr lang="en-GB" sz="1500" i="1" dirty="0">
              <a:solidFill>
                <a:schemeClr val="bg1"/>
              </a:solidFill>
              <a:latin typeface="+mj-lt"/>
              <a:cs typeface="Arial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920301" y="4945280"/>
            <a:ext cx="355151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62000">
              <a:spcBef>
                <a:spcPct val="0"/>
              </a:spcBef>
            </a:pPr>
            <a:r>
              <a:rPr lang="en-US" sz="3800" b="1" dirty="0" smtClean="0"/>
              <a:t>12 weeks</a:t>
            </a:r>
            <a:endParaRPr lang="en-US" sz="3800" dirty="0"/>
          </a:p>
        </p:txBody>
      </p:sp>
      <p:sp>
        <p:nvSpPr>
          <p:cNvPr id="19" name="Rectangle 18"/>
          <p:cNvSpPr/>
          <p:nvPr/>
        </p:nvSpPr>
        <p:spPr>
          <a:xfrm>
            <a:off x="2890889" y="4925610"/>
            <a:ext cx="355151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62000">
              <a:spcBef>
                <a:spcPct val="0"/>
              </a:spcBef>
            </a:pPr>
            <a:r>
              <a:rPr lang="en-US" sz="3800" b="1" dirty="0" smtClean="0">
                <a:solidFill>
                  <a:schemeClr val="bg1"/>
                </a:solidFill>
              </a:rPr>
              <a:t>12 weeks</a:t>
            </a:r>
            <a:endParaRPr lang="en-US" sz="3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72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naaaa.pn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114" y="1662824"/>
            <a:ext cx="4578583" cy="40581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72384"/>
            <a:ext cx="7772400" cy="1470025"/>
          </a:xfrm>
        </p:spPr>
        <p:txBody>
          <a:bodyPr/>
          <a:lstStyle/>
          <a:p>
            <a:r>
              <a:rPr lang="en-US" sz="5000" dirty="0" smtClean="0">
                <a:solidFill>
                  <a:srgbClr val="03B7D0"/>
                </a:solidFill>
                <a:cs typeface="Helvetica Neue Medium"/>
              </a:rPr>
              <a:t>o</a:t>
            </a:r>
            <a:r>
              <a:rPr lang="en-ZA" sz="5000" dirty="0" smtClean="0">
                <a:solidFill>
                  <a:srgbClr val="03B7D0"/>
                </a:solidFill>
                <a:cs typeface="Helvetica Neue Medium"/>
              </a:rPr>
              <a:t>ur work</a:t>
            </a:r>
            <a:endParaRPr lang="en-US" sz="5000" dirty="0">
              <a:solidFill>
                <a:srgbClr val="4DD03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829030" y="475672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72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295"/>
            <a:ext cx="7772400" cy="1470025"/>
          </a:xfrm>
        </p:spPr>
        <p:txBody>
          <a:bodyPr/>
          <a:lstStyle/>
          <a:p>
            <a:r>
              <a:rPr lang="en-ZA" sz="5000" dirty="0" smtClean="0">
                <a:solidFill>
                  <a:srgbClr val="03B7D0"/>
                </a:solidFill>
                <a:cs typeface="Helvetica Neue Medium"/>
              </a:rPr>
              <a:t>c.i. standards</a:t>
            </a:r>
            <a:endParaRPr lang="en-US" sz="5000" dirty="0">
              <a:solidFill>
                <a:srgbClr val="4DD03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16182" y="3996312"/>
            <a:ext cx="424159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500" dirty="0">
                <a:latin typeface="+mj-lt"/>
                <a:cs typeface="Helvetica Neue UltraLight"/>
              </a:rPr>
              <a:t>a</a:t>
            </a:r>
            <a:r>
              <a:rPr lang="en-US" sz="2500" dirty="0" smtClean="0">
                <a:latin typeface="+mj-lt"/>
                <a:cs typeface="Helvetica Neue UltraLight"/>
              </a:rPr>
              <a:t>l </a:t>
            </a:r>
            <a:r>
              <a:rPr lang="en-US" sz="2500" dirty="0" err="1" smtClean="0">
                <a:latin typeface="+mj-lt"/>
                <a:cs typeface="Helvetica Neue UltraLight"/>
              </a:rPr>
              <a:t>ain</a:t>
            </a:r>
            <a:r>
              <a:rPr lang="en-US" sz="2500" dirty="0" smtClean="0">
                <a:latin typeface="+mj-lt"/>
                <a:cs typeface="Helvetica Neue UltraLight"/>
              </a:rPr>
              <a:t> zoo &amp; sub-brands</a:t>
            </a:r>
          </a:p>
        </p:txBody>
      </p:sp>
      <p:pic>
        <p:nvPicPr>
          <p:cNvPr id="5" name="balls.png" descr="/Users/edanaggarao/Desktop/All POWERPOINTS/AGA DNA Credentials/balls.pn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879" y="3280006"/>
            <a:ext cx="2503186" cy="218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72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ver.png" descr="/Users/edanaggarao/Desktop/All POWERPOINTS/AGA DNA Credentials/Links 4 worx/JPEGS AAZ/cover.pn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02" y="261833"/>
            <a:ext cx="8451170" cy="609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942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ver.pn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17" y="261833"/>
            <a:ext cx="8393539" cy="609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30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ver.pn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17" y="261833"/>
            <a:ext cx="8393539" cy="609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30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ver.pn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17" y="261833"/>
            <a:ext cx="8393539" cy="609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30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ver.pn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17" y="261833"/>
            <a:ext cx="8393539" cy="609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30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295"/>
            <a:ext cx="7772400" cy="1470025"/>
          </a:xfrm>
        </p:spPr>
        <p:txBody>
          <a:bodyPr>
            <a:normAutofit/>
          </a:bodyPr>
          <a:lstStyle/>
          <a:p>
            <a:r>
              <a:rPr lang="en-US" sz="5000" dirty="0" smtClean="0">
                <a:solidFill>
                  <a:srgbClr val="0FB9DD"/>
                </a:solidFill>
              </a:rPr>
              <a:t>contents</a:t>
            </a:r>
            <a:endParaRPr lang="en-US" sz="5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485" y="1205926"/>
            <a:ext cx="4508601" cy="48696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02030" y="1881866"/>
            <a:ext cx="26521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000" dirty="0">
                <a:latin typeface="+mj-lt"/>
                <a:cs typeface="Helvetica Neue UltraLight"/>
              </a:rPr>
              <a:t>u</a:t>
            </a:r>
            <a:r>
              <a:rPr lang="en-ZA" sz="2000" dirty="0" smtClean="0">
                <a:latin typeface="+mj-lt"/>
                <a:cs typeface="Helvetica Neue UltraLight"/>
              </a:rPr>
              <a:t>nder the</a:t>
            </a:r>
          </a:p>
          <a:p>
            <a:pPr algn="ctr"/>
            <a:r>
              <a:rPr lang="en-ZA" sz="2000" dirty="0" smtClean="0">
                <a:latin typeface="+mj-lt"/>
                <a:cs typeface="Helvetica Neue UltraLight"/>
              </a:rPr>
              <a:t>microscope</a:t>
            </a:r>
            <a:endParaRPr lang="en-US" sz="2000" dirty="0">
              <a:latin typeface="+mj-lt"/>
              <a:cs typeface="Helvetica Neue Ultra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1793" y="3598806"/>
            <a:ext cx="2337711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ZA" sz="2000" dirty="0" smtClean="0">
                <a:latin typeface="+mj-lt"/>
                <a:cs typeface="Helvetica Neue UltraLight"/>
              </a:rPr>
              <a:t>the 4A’s effect</a:t>
            </a:r>
          </a:p>
          <a:p>
            <a:pPr algn="r"/>
            <a:r>
              <a:rPr lang="en-ZA" sz="2000" dirty="0" smtClean="0">
                <a:solidFill>
                  <a:srgbClr val="03B7D0"/>
                </a:solidFill>
                <a:latin typeface="+mj-lt"/>
                <a:cs typeface="Helvetica Neue UltraLight"/>
              </a:rPr>
              <a:t>     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assessment</a:t>
            </a:r>
            <a:endParaRPr lang="en-US" dirty="0">
              <a:solidFill>
                <a:srgbClr val="03B7D0"/>
              </a:solidFill>
              <a:latin typeface="+mj-lt"/>
              <a:cs typeface="Helvetica Neue UltraLight"/>
            </a:endParaRPr>
          </a:p>
          <a:p>
            <a:pPr algn="r"/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aspiration</a:t>
            </a:r>
            <a:endParaRPr lang="en-US" dirty="0">
              <a:solidFill>
                <a:srgbClr val="03B7D0"/>
              </a:solidFill>
              <a:latin typeface="+mj-lt"/>
              <a:cs typeface="Helvetica Neue UltraLight"/>
            </a:endParaRPr>
          </a:p>
          <a:p>
            <a:pPr algn="r"/>
            <a:r>
              <a:rPr lang="en-ZA" dirty="0">
                <a:solidFill>
                  <a:srgbClr val="03B7D0"/>
                </a:solidFill>
                <a:latin typeface="+mj-lt"/>
                <a:cs typeface="Helvetica Neue UltraLight"/>
              </a:rPr>
              <a:t> </a:t>
            </a:r>
            <a:r>
              <a:rPr lang="en-US" dirty="0">
                <a:solidFill>
                  <a:srgbClr val="FF0000"/>
                </a:solidFill>
              </a:rPr>
              <a:t>aesthetic</a:t>
            </a:r>
            <a:endParaRPr lang="en-US" dirty="0">
              <a:solidFill>
                <a:srgbClr val="03B7D0"/>
              </a:solidFill>
              <a:latin typeface="+mj-lt"/>
              <a:cs typeface="Helvetica Neue UltraLight"/>
            </a:endParaRPr>
          </a:p>
          <a:p>
            <a:pPr algn="r"/>
            <a:r>
              <a:rPr lang="en-US" dirty="0">
                <a:solidFill>
                  <a:srgbClr val="4DD03E"/>
                </a:solidFill>
              </a:rPr>
              <a:t>application</a:t>
            </a:r>
            <a:endParaRPr lang="en-ZA" dirty="0" smtClean="0">
              <a:solidFill>
                <a:srgbClr val="03B7D0"/>
              </a:solidFill>
              <a:latin typeface="+mj-lt"/>
              <a:cs typeface="Helvetica Neue UltraLigh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41258" y="2214420"/>
            <a:ext cx="18428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000" dirty="0" smtClean="0">
                <a:latin typeface="+mj-lt"/>
                <a:cs typeface="Helvetica Neue UltraLight"/>
              </a:rPr>
              <a:t>assignment</a:t>
            </a:r>
          </a:p>
          <a:p>
            <a:pPr algn="ctr"/>
            <a:r>
              <a:rPr lang="en-ZA" sz="2000" dirty="0" smtClean="0">
                <a:latin typeface="+mj-lt"/>
                <a:cs typeface="Helvetica Neue UltraLight"/>
              </a:rPr>
              <a:t>timeline</a:t>
            </a:r>
            <a:endParaRPr lang="en-US" sz="2000" dirty="0">
              <a:latin typeface="+mj-lt"/>
              <a:cs typeface="Helvetica Neue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09476" y="4585327"/>
            <a:ext cx="16567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ZA" sz="2000" dirty="0" smtClean="0">
                <a:latin typeface="+mj-lt"/>
                <a:cs typeface="Helvetica Neue UltraLight"/>
              </a:rPr>
              <a:t>our Work</a:t>
            </a:r>
            <a:endParaRPr lang="en-US" sz="2000" dirty="0">
              <a:latin typeface="+mj-lt"/>
              <a:cs typeface="Helvetica Neue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03173" y="5548631"/>
            <a:ext cx="17372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000" dirty="0" smtClean="0">
                <a:latin typeface="+mj-lt"/>
                <a:cs typeface="Helvetica Neue UltraLight"/>
              </a:rPr>
              <a:t>contact</a:t>
            </a:r>
            <a:endParaRPr lang="en-US" sz="2000" dirty="0">
              <a:latin typeface="+mj-l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85768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ver.pn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17" y="261833"/>
            <a:ext cx="8393539" cy="609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30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ver.pn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17" y="261833"/>
            <a:ext cx="8393539" cy="609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30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ver.pn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17" y="261833"/>
            <a:ext cx="8393539" cy="609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30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ver.pn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17" y="261833"/>
            <a:ext cx="8393539" cy="609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30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ver.pn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17" y="261833"/>
            <a:ext cx="8393539" cy="609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30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ver.pn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17" y="261833"/>
            <a:ext cx="8393539" cy="609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30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295"/>
            <a:ext cx="7772400" cy="1470025"/>
          </a:xfrm>
        </p:spPr>
        <p:txBody>
          <a:bodyPr/>
          <a:lstStyle/>
          <a:p>
            <a:r>
              <a:rPr lang="en-ZA" sz="5000" dirty="0" smtClean="0">
                <a:solidFill>
                  <a:srgbClr val="03B7D0"/>
                </a:solidFill>
                <a:cs typeface="Helvetica Neue Medium"/>
              </a:rPr>
              <a:t>c.i. standards</a:t>
            </a:r>
            <a:endParaRPr lang="en-US" sz="5000" dirty="0">
              <a:solidFill>
                <a:srgbClr val="4DD03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16182" y="3996312"/>
            <a:ext cx="424159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500" dirty="0" smtClean="0">
                <a:latin typeface="+mj-lt"/>
                <a:cs typeface="Helvetica Neue UltraLight"/>
              </a:rPr>
              <a:t>lulu islands</a:t>
            </a:r>
          </a:p>
        </p:txBody>
      </p:sp>
      <p:pic>
        <p:nvPicPr>
          <p:cNvPr id="5" name="balls.png" descr="/Users/edanaggarao/Desktop/All POWERPOINTS/AGA DNA Credentials/balls.pn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879" y="3280006"/>
            <a:ext cx="2503186" cy="218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25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I_1.png" descr="/Users/edanaggarao/Desktop/All POWERPOINTS/AGA DNA Credentials/Links 4 worx/JPEGS ALL CI/LULU/CI_1.pn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55" y="294615"/>
            <a:ext cx="8589818" cy="610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72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I_1.pn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55" y="310010"/>
            <a:ext cx="8589818" cy="607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709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I_1.pn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55" y="310010"/>
            <a:ext cx="8589817" cy="607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68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295"/>
            <a:ext cx="7772400" cy="1470025"/>
          </a:xfrm>
        </p:spPr>
        <p:txBody>
          <a:bodyPr/>
          <a:lstStyle/>
          <a:p>
            <a:r>
              <a:rPr lang="en-US" sz="5000" dirty="0" smtClean="0">
                <a:solidFill>
                  <a:srgbClr val="0FB9DD"/>
                </a:solidFill>
              </a:rPr>
              <a:t>under the microscope</a:t>
            </a:r>
            <a:endParaRPr lang="en-US" sz="5000" dirty="0"/>
          </a:p>
        </p:txBody>
      </p:sp>
      <p:sp>
        <p:nvSpPr>
          <p:cNvPr id="5" name="TextBox 4"/>
          <p:cNvSpPr txBox="1"/>
          <p:nvPr/>
        </p:nvSpPr>
        <p:spPr>
          <a:xfrm>
            <a:off x="4227871" y="1579912"/>
            <a:ext cx="430980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dirty="0">
                <a:latin typeface="+mj-lt"/>
                <a:cs typeface="Helvetica Neue UltraLight"/>
              </a:rPr>
              <a:t>The foundation of a brand determines its success. By understanding exactly what a brand is composed </a:t>
            </a:r>
            <a:r>
              <a:rPr lang="en-ZA" sz="2000" dirty="0" smtClean="0">
                <a:latin typeface="+mj-lt"/>
                <a:cs typeface="Helvetica Neue UltraLight"/>
              </a:rPr>
              <a:t>of </a:t>
            </a:r>
            <a:r>
              <a:rPr lang="en-ZA" sz="2000" dirty="0">
                <a:latin typeface="+mj-lt"/>
                <a:cs typeface="Helvetica Neue UltraLight"/>
              </a:rPr>
              <a:t>we ensure that it receives the suitable and adequate dosage of handling to thrive in any market.</a:t>
            </a:r>
            <a:endParaRPr lang="en-US" sz="2000" dirty="0">
              <a:latin typeface="+mj-lt"/>
              <a:cs typeface="Helvetica Neue UltraLight"/>
            </a:endParaRPr>
          </a:p>
          <a:p>
            <a:r>
              <a:rPr lang="en-ZA" sz="2000" dirty="0">
                <a:latin typeface="+mj-lt"/>
                <a:cs typeface="Helvetica Neue UltraLight"/>
              </a:rPr>
              <a:t>DNA Branding Solutions doesn’t just manage a brand. We delve into the very structural make-up of a brand, dissecting it to its absolute core and sourcing that key gene that sets each brand apart – its unique genetic code. </a:t>
            </a:r>
          </a:p>
          <a:p>
            <a:r>
              <a:rPr lang="en-ZA" sz="2000" dirty="0">
                <a:latin typeface="+mj-lt"/>
                <a:cs typeface="Helvetica Neue UltraLight"/>
              </a:rPr>
              <a:t>Only then can we begin treating and building a brand to its optimal prime.</a:t>
            </a:r>
            <a:endParaRPr lang="en-US" sz="2000" dirty="0">
              <a:latin typeface="+mj-lt"/>
              <a:cs typeface="Helvetica Neue UltraLight"/>
            </a:endParaRPr>
          </a:p>
          <a:p>
            <a:endParaRPr lang="en-US" sz="2000" dirty="0">
              <a:latin typeface="+mj-lt"/>
              <a:cs typeface="Helvetica Neue UltraLight"/>
            </a:endParaRPr>
          </a:p>
          <a:p>
            <a:endParaRPr lang="en-US" sz="2000" dirty="0">
              <a:latin typeface="+mj-lt"/>
              <a:cs typeface="Helvetica Neue UltraLight"/>
            </a:endParaRPr>
          </a:p>
        </p:txBody>
      </p:sp>
      <p:pic>
        <p:nvPicPr>
          <p:cNvPr id="10" name="Microscope.pn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3" y="998384"/>
            <a:ext cx="4033604" cy="46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144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I_1.pn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55" y="310010"/>
            <a:ext cx="8589817" cy="607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25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I_1.pn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55" y="310010"/>
            <a:ext cx="8589817" cy="607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25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I_1.pn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55" y="310010"/>
            <a:ext cx="8589817" cy="607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25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I_1.pn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43" y="310010"/>
            <a:ext cx="8571040" cy="607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397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295"/>
            <a:ext cx="7772400" cy="1470025"/>
          </a:xfrm>
        </p:spPr>
        <p:txBody>
          <a:bodyPr/>
          <a:lstStyle/>
          <a:p>
            <a:r>
              <a:rPr lang="en-ZA" sz="5000" dirty="0" smtClean="0">
                <a:solidFill>
                  <a:srgbClr val="03B7D0"/>
                </a:solidFill>
                <a:cs typeface="Helvetica Neue Medium"/>
              </a:rPr>
              <a:t>c.i. standards</a:t>
            </a:r>
            <a:endParaRPr lang="en-US" sz="5000" dirty="0">
              <a:solidFill>
                <a:srgbClr val="4DD03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16182" y="3996312"/>
            <a:ext cx="424159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500" dirty="0" err="1" smtClean="0">
                <a:latin typeface="+mj-lt"/>
                <a:cs typeface="Helvetica Neue UltraLight"/>
              </a:rPr>
              <a:t>wadi</a:t>
            </a:r>
            <a:r>
              <a:rPr lang="en-US" sz="2500" dirty="0" smtClean="0">
                <a:latin typeface="+mj-lt"/>
                <a:cs typeface="Helvetica Neue UltraLight"/>
              </a:rPr>
              <a:t> walk</a:t>
            </a:r>
          </a:p>
          <a:p>
            <a:pPr algn="r"/>
            <a:endParaRPr lang="en-ZA" sz="2500" dirty="0" smtClean="0">
              <a:latin typeface="+mj-lt"/>
              <a:cs typeface="Helvetica Neue UltraLight"/>
            </a:endParaRPr>
          </a:p>
        </p:txBody>
      </p:sp>
      <p:pic>
        <p:nvPicPr>
          <p:cNvPr id="5" name="balls.png" descr="/Users/edanaggarao/Desktop/All POWERPOINTS/AGA DNA Credentials/balls.pn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879" y="3280006"/>
            <a:ext cx="2503186" cy="218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25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I_1.pn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593" y="294615"/>
            <a:ext cx="6105541" cy="610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82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I_1.pn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55" y="1865360"/>
            <a:ext cx="8589818" cy="296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82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I_1.pn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55" y="1865360"/>
            <a:ext cx="8589818" cy="296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82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I_1.pn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55" y="1865360"/>
            <a:ext cx="8589818" cy="296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82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I_1.pn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55" y="1865360"/>
            <a:ext cx="8589818" cy="296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82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295"/>
            <a:ext cx="7772400" cy="1470025"/>
          </a:xfrm>
        </p:spPr>
        <p:txBody>
          <a:bodyPr/>
          <a:lstStyle/>
          <a:p>
            <a:r>
              <a:rPr lang="en-US" sz="5000" dirty="0" smtClean="0">
                <a:solidFill>
                  <a:srgbClr val="0FB9DD"/>
                </a:solidFill>
              </a:rPr>
              <a:t>the 4A’s effect</a:t>
            </a:r>
            <a:endParaRPr lang="en-US" sz="5000" dirty="0"/>
          </a:p>
        </p:txBody>
      </p:sp>
      <p:pic>
        <p:nvPicPr>
          <p:cNvPr id="10" name="Microscope.pn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888" y="988639"/>
            <a:ext cx="4869804" cy="46812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2710" y="1694622"/>
            <a:ext cx="3179095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ZA" sz="2000" dirty="0">
                <a:latin typeface="+mj-lt"/>
                <a:cs typeface="Helvetica Neue UltraLight"/>
              </a:rPr>
              <a:t>This world revolves around everything </a:t>
            </a:r>
            <a:r>
              <a:rPr lang="en-ZA" sz="2000" dirty="0" smtClean="0">
                <a:latin typeface="+mj-lt"/>
                <a:cs typeface="Helvetica Neue UltraLight"/>
              </a:rPr>
              <a:t>primary.</a:t>
            </a:r>
          </a:p>
          <a:p>
            <a:pPr algn="r"/>
            <a:r>
              <a:rPr lang="en-ZA" sz="2000" dirty="0" smtClean="0">
                <a:latin typeface="+mj-lt"/>
                <a:cs typeface="Helvetica Neue UltraLight"/>
              </a:rPr>
              <a:t>First </a:t>
            </a:r>
            <a:r>
              <a:rPr lang="en-ZA" sz="2000" dirty="0">
                <a:latin typeface="+mj-lt"/>
                <a:cs typeface="Helvetica Neue UltraLight"/>
              </a:rPr>
              <a:t>place, </a:t>
            </a:r>
            <a:r>
              <a:rPr lang="en-ZA" sz="2000" dirty="0" smtClean="0">
                <a:latin typeface="+mj-lt"/>
                <a:cs typeface="Helvetica Neue UltraLight"/>
              </a:rPr>
              <a:t>podium finishes…</a:t>
            </a:r>
          </a:p>
          <a:p>
            <a:pPr algn="r"/>
            <a:r>
              <a:rPr lang="en-ZA" sz="2000" dirty="0" smtClean="0">
                <a:latin typeface="+mj-lt"/>
                <a:cs typeface="Helvetica Neue UltraLight"/>
              </a:rPr>
              <a:t>no </a:t>
            </a:r>
            <a:r>
              <a:rPr lang="en-ZA" sz="2000" dirty="0">
                <a:latin typeface="+mj-lt"/>
                <a:cs typeface="Helvetica Neue UltraLight"/>
              </a:rPr>
              <a:t>one cares for what </a:t>
            </a:r>
            <a:r>
              <a:rPr lang="en-ZA" sz="2000" dirty="0" smtClean="0">
                <a:latin typeface="+mj-lt"/>
                <a:cs typeface="Helvetica Neue UltraLight"/>
              </a:rPr>
              <a:t>follows.</a:t>
            </a:r>
          </a:p>
          <a:p>
            <a:pPr algn="r"/>
            <a:r>
              <a:rPr lang="en-ZA" sz="2000" dirty="0" smtClean="0">
                <a:latin typeface="+mj-lt"/>
                <a:cs typeface="Helvetica Neue UltraLight"/>
              </a:rPr>
              <a:t>The </a:t>
            </a:r>
            <a:r>
              <a:rPr lang="en-ZA" sz="2000" dirty="0">
                <a:latin typeface="+mj-lt"/>
                <a:cs typeface="Helvetica Neue UltraLight"/>
              </a:rPr>
              <a:t>same is said about </a:t>
            </a:r>
            <a:r>
              <a:rPr lang="en-ZA" sz="2000" dirty="0" smtClean="0">
                <a:latin typeface="+mj-lt"/>
                <a:cs typeface="Helvetica Neue UltraLight"/>
              </a:rPr>
              <a:t>brands. People </a:t>
            </a:r>
            <a:r>
              <a:rPr lang="en-ZA" sz="2000" dirty="0">
                <a:latin typeface="+mj-lt"/>
                <a:cs typeface="Helvetica Neue UltraLight"/>
              </a:rPr>
              <a:t>respond to the biggest and best and to get to that number 1 position you need an </a:t>
            </a:r>
            <a:r>
              <a:rPr lang="en-ZA" sz="2000" dirty="0" smtClean="0">
                <a:latin typeface="+mj-lt"/>
                <a:cs typeface="Helvetica Neue UltraLight"/>
              </a:rPr>
              <a:t>approach that </a:t>
            </a:r>
            <a:r>
              <a:rPr lang="en-ZA" sz="2000" dirty="0">
                <a:latin typeface="+mj-lt"/>
                <a:cs typeface="Helvetica Neue UltraLight"/>
              </a:rPr>
              <a:t>is borne </a:t>
            </a:r>
            <a:r>
              <a:rPr lang="en-ZA" sz="2000" dirty="0" smtClean="0">
                <a:latin typeface="+mj-lt"/>
                <a:cs typeface="Helvetica Neue UltraLight"/>
              </a:rPr>
              <a:t>from</a:t>
            </a:r>
          </a:p>
          <a:p>
            <a:pPr algn="r"/>
            <a:r>
              <a:rPr lang="en-ZA" sz="2000" dirty="0" smtClean="0">
                <a:latin typeface="+mj-lt"/>
                <a:cs typeface="Helvetica Neue UltraLight"/>
              </a:rPr>
              <a:t>4A’s </a:t>
            </a:r>
            <a:r>
              <a:rPr lang="en-ZA" sz="2000" dirty="0">
                <a:latin typeface="+mj-lt"/>
                <a:cs typeface="Helvetica Neue UltraLight"/>
              </a:rPr>
              <a:t>thinking.</a:t>
            </a:r>
            <a:r>
              <a:rPr lang="en-ZA" sz="2000" dirty="0">
                <a:latin typeface="+mj-lt"/>
                <a:cs typeface="Helvetica Neue Medium"/>
              </a:rPr>
              <a:t> </a:t>
            </a:r>
            <a:endParaRPr lang="en-US" sz="2000" dirty="0">
              <a:latin typeface="+mj-lt"/>
              <a:cs typeface="Helvetica Neue Medium"/>
            </a:endParaRPr>
          </a:p>
          <a:p>
            <a:pPr algn="r"/>
            <a:endParaRPr lang="en-ZA" sz="4400" dirty="0">
              <a:latin typeface="+mj-lt"/>
              <a:cs typeface="Helvetica Neue UltraLight"/>
            </a:endParaRPr>
          </a:p>
          <a:p>
            <a:endParaRPr lang="en-US" sz="2000" dirty="0">
              <a:latin typeface="+mj-lt"/>
              <a:cs typeface="Helvetica Neue UltraLight"/>
            </a:endParaRPr>
          </a:p>
        </p:txBody>
      </p:sp>
    </p:spTree>
    <p:extLst>
      <p:ext uri="{BB962C8B-B14F-4D97-AF65-F5344CB8AC3E}">
        <p14:creationId xmlns:p14="http://schemas.microsoft.com/office/powerpoint/2010/main" val="155303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I_1.pn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51" y="1851207"/>
            <a:ext cx="5873019" cy="2978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24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295"/>
            <a:ext cx="7772400" cy="1470025"/>
          </a:xfrm>
        </p:spPr>
        <p:txBody>
          <a:bodyPr/>
          <a:lstStyle/>
          <a:p>
            <a:r>
              <a:rPr lang="en-ZA" sz="5000" dirty="0" smtClean="0">
                <a:solidFill>
                  <a:srgbClr val="03B7D0"/>
                </a:solidFill>
                <a:cs typeface="Helvetica Neue Medium"/>
              </a:rPr>
              <a:t>c.i. standards</a:t>
            </a:r>
            <a:endParaRPr lang="en-US" sz="5000" dirty="0">
              <a:solidFill>
                <a:srgbClr val="4DD03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16182" y="3996312"/>
            <a:ext cx="424159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500" dirty="0" err="1" smtClean="0">
                <a:latin typeface="+mj-lt"/>
                <a:cs typeface="Helvetica Neue UltraLight"/>
              </a:rPr>
              <a:t>Meydan</a:t>
            </a:r>
            <a:endParaRPr lang="en-US" sz="2500" dirty="0" smtClean="0">
              <a:latin typeface="+mj-lt"/>
              <a:cs typeface="Helvetica Neue UltraLight"/>
            </a:endParaRPr>
          </a:p>
          <a:p>
            <a:pPr algn="r"/>
            <a:endParaRPr lang="en-ZA" sz="2500" dirty="0" smtClean="0">
              <a:latin typeface="+mj-lt"/>
              <a:cs typeface="Helvetica Neue UltraLight"/>
            </a:endParaRPr>
          </a:p>
        </p:txBody>
      </p:sp>
      <p:pic>
        <p:nvPicPr>
          <p:cNvPr id="5" name="balls.png" descr="/Users/edanaggarao/Desktop/All POWERPOINTS/AGA DNA Credentials/balls.pn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879" y="3280006"/>
            <a:ext cx="2503186" cy="218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145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76200"/>
            <a:ext cx="1524000" cy="304800"/>
          </a:xfrm>
        </p:spPr>
        <p:txBody>
          <a:bodyPr rtlCol="0" anchor="t">
            <a:norm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sz="1200" b="1" dirty="0" smtClean="0">
                <a:solidFill>
                  <a:srgbClr val="558ED5"/>
                </a:solidFill>
                <a:ea typeface="+mj-ea"/>
                <a:cs typeface="+mj-cs"/>
              </a:rPr>
              <a:t>BROCHURE - DWC</a:t>
            </a:r>
            <a:endParaRPr lang="en-US" sz="1200" b="1" cap="small" dirty="0">
              <a:ea typeface="+mj-ea"/>
              <a:cs typeface="+mj-cs"/>
            </a:endParaRPr>
          </a:p>
        </p:txBody>
      </p:sp>
      <p:pic>
        <p:nvPicPr>
          <p:cNvPr id="13314" name="Picture 2" descr="Brochure DW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5800"/>
            <a:ext cx="85344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155026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76200" y="76200"/>
            <a:ext cx="1981200" cy="304800"/>
          </a:xfrm>
          <a:prstGeom prst="rect">
            <a:avLst/>
          </a:prstGeo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1200" b="1" dirty="0">
                <a:solidFill>
                  <a:srgbClr val="558ED5"/>
                </a:solidFill>
                <a:latin typeface="+mj-lt"/>
                <a:ea typeface="+mj-ea"/>
                <a:cs typeface="+mj-cs"/>
              </a:rPr>
              <a:t>GUEST KIT BLUE - DWC</a:t>
            </a:r>
            <a:endParaRPr lang="en-US" sz="1200" b="1" cap="small" dirty="0">
              <a:latin typeface="+mj-lt"/>
              <a:ea typeface="+mj-ea"/>
              <a:cs typeface="+mj-cs"/>
            </a:endParaRPr>
          </a:p>
        </p:txBody>
      </p:sp>
      <p:pic>
        <p:nvPicPr>
          <p:cNvPr id="14338" name="Picture 3" descr="guest kit blue DW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77850"/>
            <a:ext cx="8686800" cy="620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029020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76200" y="76200"/>
            <a:ext cx="1981200" cy="304800"/>
          </a:xfrm>
          <a:prstGeom prst="rect">
            <a:avLst/>
          </a:prstGeo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1200" b="1" dirty="0">
                <a:solidFill>
                  <a:srgbClr val="558ED5"/>
                </a:solidFill>
                <a:latin typeface="+mj-lt"/>
                <a:ea typeface="+mj-ea"/>
                <a:cs typeface="+mj-cs"/>
              </a:rPr>
              <a:t>GUEST KIT SILVER - DWC</a:t>
            </a:r>
            <a:endParaRPr lang="en-US" sz="1200" b="1" cap="small" dirty="0">
              <a:latin typeface="+mj-lt"/>
              <a:ea typeface="+mj-ea"/>
              <a:cs typeface="+mj-cs"/>
            </a:endParaRPr>
          </a:p>
        </p:txBody>
      </p:sp>
      <p:pic>
        <p:nvPicPr>
          <p:cNvPr id="15362" name="Picture 5" descr="guest kit silver DW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77850"/>
            <a:ext cx="8686800" cy="620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410325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76200" y="76200"/>
            <a:ext cx="1981200" cy="304800"/>
          </a:xfrm>
          <a:prstGeom prst="rect">
            <a:avLst/>
          </a:prstGeo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1200" b="1" dirty="0">
                <a:solidFill>
                  <a:srgbClr val="558ED5"/>
                </a:solidFill>
                <a:latin typeface="+mj-lt"/>
                <a:ea typeface="+mj-ea"/>
                <a:cs typeface="+mj-cs"/>
              </a:rPr>
              <a:t>GUEST KIT GOLD - DWC</a:t>
            </a:r>
            <a:endParaRPr lang="en-US" sz="1200" b="1" cap="small" dirty="0">
              <a:latin typeface="+mj-lt"/>
              <a:ea typeface="+mj-ea"/>
              <a:cs typeface="+mj-cs"/>
            </a:endParaRPr>
          </a:p>
        </p:txBody>
      </p:sp>
      <p:pic>
        <p:nvPicPr>
          <p:cNvPr id="16386" name="Picture 5" descr="guest kit gold DW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77850"/>
            <a:ext cx="8686800" cy="620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870570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5" descr="card kit clos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42194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card kit ope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283184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76200"/>
            <a:ext cx="2819400" cy="304800"/>
          </a:xfrm>
          <a:prstGeom prst="rect">
            <a:avLst/>
          </a:prstGeo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1200" b="1" dirty="0">
                <a:solidFill>
                  <a:srgbClr val="558ED5"/>
                </a:solidFill>
                <a:latin typeface="+mj-lt"/>
                <a:ea typeface="+mj-ea"/>
                <a:cs typeface="+mj-cs"/>
              </a:rPr>
              <a:t>DWC - BOOKLET</a:t>
            </a:r>
            <a:endParaRPr lang="en-US" sz="1200" b="1" cap="small" dirty="0">
              <a:latin typeface="+mj-lt"/>
              <a:ea typeface="+mj-ea"/>
              <a:cs typeface="+mj-cs"/>
            </a:endParaRPr>
          </a:p>
        </p:txBody>
      </p:sp>
      <p:pic>
        <p:nvPicPr>
          <p:cNvPr id="19458" name="Picture 2" descr="\\Dataserver\mac clients\Client Servicing\Tala\STAR collaterals JPGS\WDC Broch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642938"/>
            <a:ext cx="8572500" cy="606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942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76200"/>
            <a:ext cx="2819400" cy="304800"/>
          </a:xfrm>
          <a:prstGeom prst="rect">
            <a:avLst/>
          </a:prstGeo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1200" b="1" dirty="0">
                <a:solidFill>
                  <a:srgbClr val="558ED5"/>
                </a:solidFill>
                <a:latin typeface="+mj-lt"/>
                <a:ea typeface="+mj-ea"/>
                <a:cs typeface="+mj-cs"/>
              </a:rPr>
              <a:t>DWC - Wallet</a:t>
            </a:r>
            <a:endParaRPr lang="en-US" sz="1200" b="1" cap="small" dirty="0">
              <a:latin typeface="+mj-lt"/>
              <a:ea typeface="+mj-ea"/>
              <a:cs typeface="+mj-cs"/>
            </a:endParaRPr>
          </a:p>
        </p:txBody>
      </p:sp>
      <p:pic>
        <p:nvPicPr>
          <p:cNvPr id="20482" name="Picture 2" descr="\\Dataserver\mac clients\Client Servicing\Tala\STAR collaterals JPGS\DWC Wallet_Badge_C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500063"/>
            <a:ext cx="8772525" cy="620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73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295"/>
            <a:ext cx="7772400" cy="1470025"/>
          </a:xfrm>
        </p:spPr>
        <p:txBody>
          <a:bodyPr>
            <a:normAutofit/>
          </a:bodyPr>
          <a:lstStyle/>
          <a:p>
            <a:r>
              <a:rPr lang="en-ZA" sz="5000" dirty="0" smtClean="0">
                <a:solidFill>
                  <a:srgbClr val="03B7D0"/>
                </a:solidFill>
                <a:cs typeface="Helvetica Neue Medium"/>
              </a:rPr>
              <a:t>our </a:t>
            </a:r>
            <a:r>
              <a:rPr lang="en-ZA" sz="5000" dirty="0">
                <a:solidFill>
                  <a:srgbClr val="03B7D0"/>
                </a:solidFill>
                <a:cs typeface="Helvetica Neue Medium"/>
              </a:rPr>
              <a:t>branding </a:t>
            </a:r>
            <a:r>
              <a:rPr lang="en-ZA" sz="5000" dirty="0" smtClean="0">
                <a:solidFill>
                  <a:srgbClr val="03B7D0"/>
                </a:solidFill>
                <a:cs typeface="Helvetica Neue Medium"/>
              </a:rPr>
              <a:t>approach</a:t>
            </a:r>
            <a:endParaRPr lang="en-US" sz="5000" dirty="0"/>
          </a:p>
        </p:txBody>
      </p:sp>
      <p:pic>
        <p:nvPicPr>
          <p:cNvPr id="10" name="Microscope.pn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695" y="1189008"/>
            <a:ext cx="5697069" cy="47530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45314" y="5127719"/>
            <a:ext cx="332903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>
                    <a:lumMod val="65000"/>
                  </a:schemeClr>
                </a:solidFill>
              </a:rPr>
              <a:t>assessment</a:t>
            </a:r>
            <a:endParaRPr lang="en-US" sz="2500" dirty="0">
              <a:latin typeface="+mj-lt"/>
              <a:cs typeface="Helvetica Neue UltraLight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587101" y="4365719"/>
            <a:ext cx="3344655" cy="5655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5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aspiration</a:t>
            </a:r>
            <a:endParaRPr lang="en-US" sz="25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4541687" y="3056192"/>
            <a:ext cx="2668639" cy="6556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500" dirty="0" smtClean="0">
                <a:solidFill>
                  <a:srgbClr val="FF0000"/>
                </a:solidFill>
              </a:rPr>
              <a:t>aesthetic</a:t>
            </a:r>
            <a:endParaRPr lang="en-US" sz="2500" dirty="0">
              <a:solidFill>
                <a:srgbClr val="FF0000"/>
              </a:solidFill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6531034" y="1933673"/>
            <a:ext cx="2603090" cy="631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500" dirty="0" smtClean="0">
                <a:solidFill>
                  <a:srgbClr val="4DD03E"/>
                </a:solidFill>
              </a:rPr>
              <a:t>application</a:t>
            </a:r>
            <a:endParaRPr lang="en-US" sz="2500" dirty="0">
              <a:solidFill>
                <a:srgbClr val="4DD03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79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76200"/>
            <a:ext cx="2143125" cy="395288"/>
          </a:xfrm>
          <a:prstGeom prst="rect">
            <a:avLst/>
          </a:prstGeo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1200" b="1" dirty="0">
                <a:solidFill>
                  <a:srgbClr val="558ED5"/>
                </a:solidFill>
                <a:latin typeface="+mj-lt"/>
                <a:ea typeface="+mj-ea"/>
                <a:cs typeface="+mj-cs"/>
              </a:rPr>
              <a:t>MICE – Grand Stand Brochure</a:t>
            </a:r>
            <a:endParaRPr lang="en-US" sz="1200" b="1" cap="small" dirty="0">
              <a:latin typeface="+mj-lt"/>
              <a:ea typeface="+mj-ea"/>
              <a:cs typeface="+mj-cs"/>
            </a:endParaRPr>
          </a:p>
        </p:txBody>
      </p:sp>
      <p:pic>
        <p:nvPicPr>
          <p:cNvPr id="21506" name="Picture 2" descr="\\Dataserver\mac clients\Client Servicing\Tala\STAR collaterals JPGS\MICE Corp Brochur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750" y="534988"/>
            <a:ext cx="8572500" cy="6062662"/>
          </a:xfrm>
        </p:spPr>
      </p:pic>
    </p:spTree>
    <p:extLst>
      <p:ext uri="{BB962C8B-B14F-4D97-AF65-F5344CB8AC3E}">
        <p14:creationId xmlns:p14="http://schemas.microsoft.com/office/powerpoint/2010/main" val="210168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295"/>
            <a:ext cx="7772400" cy="1470025"/>
          </a:xfrm>
        </p:spPr>
        <p:txBody>
          <a:bodyPr/>
          <a:lstStyle/>
          <a:p>
            <a:r>
              <a:rPr lang="en-US" sz="5000" dirty="0" smtClean="0">
                <a:solidFill>
                  <a:srgbClr val="03B7D0"/>
                </a:solidFill>
                <a:cs typeface="Helvetica Neue Medium"/>
              </a:rPr>
              <a:t>l</a:t>
            </a:r>
            <a:r>
              <a:rPr lang="en-ZA" sz="5000" dirty="0" smtClean="0">
                <a:solidFill>
                  <a:srgbClr val="03B7D0"/>
                </a:solidFill>
                <a:cs typeface="Helvetica Neue Medium"/>
              </a:rPr>
              <a:t>ogo design</a:t>
            </a:r>
            <a:endParaRPr lang="en-US" sz="5000" dirty="0">
              <a:solidFill>
                <a:srgbClr val="4DD03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16182" y="3996312"/>
            <a:ext cx="424159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500" dirty="0" smtClean="0">
                <a:latin typeface="+mj-lt"/>
                <a:cs typeface="Helvetica Neue UltraLight"/>
              </a:rPr>
              <a:t>basic logo designs</a:t>
            </a:r>
          </a:p>
        </p:txBody>
      </p:sp>
      <p:pic>
        <p:nvPicPr>
          <p:cNvPr id="5" name="balls.pn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333" y="3399004"/>
            <a:ext cx="2503186" cy="194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87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R logos1.pn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63" y="353241"/>
            <a:ext cx="8595204" cy="575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88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R logos1.pn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63" y="353241"/>
            <a:ext cx="8595203" cy="575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92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R logos1.pn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63" y="353241"/>
            <a:ext cx="8595203" cy="575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788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295"/>
            <a:ext cx="7772400" cy="1470025"/>
          </a:xfrm>
        </p:spPr>
        <p:txBody>
          <a:bodyPr/>
          <a:lstStyle/>
          <a:p>
            <a:r>
              <a:rPr lang="en-ZA" sz="5000" dirty="0" smtClean="0">
                <a:solidFill>
                  <a:srgbClr val="03B7D0"/>
                </a:solidFill>
                <a:cs typeface="Helvetica Neue Medium"/>
              </a:rPr>
              <a:t>about this credential</a:t>
            </a:r>
            <a:endParaRPr lang="en-US" sz="5000" dirty="0">
              <a:solidFill>
                <a:srgbClr val="4DD03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2112" y="2012802"/>
            <a:ext cx="73606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This credential is the result of AGA's desire to improve the </a:t>
            </a:r>
            <a:r>
              <a:rPr lang="en-US" sz="2000" dirty="0" smtClean="0"/>
              <a:t>branding </a:t>
            </a:r>
            <a:r>
              <a:rPr lang="en-US" sz="2000" dirty="0"/>
              <a:t>design </a:t>
            </a:r>
            <a:r>
              <a:rPr lang="en-US" sz="2000" dirty="0" smtClean="0"/>
              <a:t>experience </a:t>
            </a:r>
            <a:r>
              <a:rPr lang="en-US" sz="2000" dirty="0"/>
              <a:t>of our </a:t>
            </a:r>
            <a:r>
              <a:rPr lang="en-US" sz="2000" dirty="0" smtClean="0"/>
              <a:t>partners/clients</a:t>
            </a:r>
            <a:r>
              <a:rPr lang="en-US" sz="2000" dirty="0"/>
              <a:t>. </a:t>
            </a:r>
          </a:p>
          <a:p>
            <a:r>
              <a:rPr lang="en-US" sz="2000" dirty="0"/>
              <a:t>Our aim is to provide them with an inspiration that demonstrates a brand-centered design philosophy </a:t>
            </a:r>
            <a:r>
              <a:rPr lang="en-US" sz="2000" dirty="0" smtClean="0"/>
              <a:t>- to </a:t>
            </a:r>
            <a:r>
              <a:rPr lang="en-US" sz="2000" dirty="0"/>
              <a:t>its implementation in various forms of communication &amp; </a:t>
            </a:r>
            <a:r>
              <a:rPr lang="en-US" sz="2000" dirty="0" smtClean="0"/>
              <a:t>media. This </a:t>
            </a:r>
            <a:r>
              <a:rPr lang="en-US" sz="2000" dirty="0"/>
              <a:t>document is still </a:t>
            </a:r>
            <a:endParaRPr lang="en-US" sz="2000" dirty="0" smtClean="0"/>
          </a:p>
          <a:p>
            <a:r>
              <a:rPr lang="en-US" sz="2000" dirty="0" smtClean="0"/>
              <a:t>evolving</a:t>
            </a:r>
            <a:r>
              <a:rPr lang="en-US" sz="2000" dirty="0"/>
              <a:t>, and we welcome your feedback.</a:t>
            </a:r>
          </a:p>
          <a:p>
            <a:r>
              <a:rPr lang="en-US" sz="2000" dirty="0"/>
              <a:t>Please send us comments and suggestions to:</a:t>
            </a:r>
          </a:p>
          <a:p>
            <a:r>
              <a:rPr lang="pl-PL" sz="2000" dirty="0" err="1"/>
              <a:t>edan.dubai@aga-</a:t>
            </a:r>
            <a:r>
              <a:rPr lang="pl-PL" sz="2000" dirty="0" err="1" smtClean="0"/>
              <a:t>adk.com</a:t>
            </a:r>
            <a:endParaRPr lang="pl-PL" sz="2000" dirty="0"/>
          </a:p>
        </p:txBody>
      </p:sp>
      <p:pic>
        <p:nvPicPr>
          <p:cNvPr id="5" name="balls.pn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279" y="3770638"/>
            <a:ext cx="2804189" cy="2341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72112" y="4802355"/>
            <a:ext cx="619334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1" dirty="0" smtClean="0">
                <a:solidFill>
                  <a:srgbClr val="6BD119"/>
                </a:solidFill>
              </a:rPr>
              <a:t>We thank the many people </a:t>
            </a:r>
            <a:r>
              <a:rPr lang="en-US" sz="1500" i="1" dirty="0">
                <a:solidFill>
                  <a:srgbClr val="6BD119"/>
                </a:solidFill>
              </a:rPr>
              <a:t>behind the development of this </a:t>
            </a:r>
            <a:endParaRPr lang="en-US" sz="1500" i="1" dirty="0" smtClean="0">
              <a:solidFill>
                <a:srgbClr val="6BD119"/>
              </a:solidFill>
            </a:endParaRPr>
          </a:p>
          <a:p>
            <a:r>
              <a:rPr lang="en-US" sz="1500" i="1" dirty="0" smtClean="0">
                <a:solidFill>
                  <a:srgbClr val="6BD119"/>
                </a:solidFill>
              </a:rPr>
              <a:t>guide who share </a:t>
            </a:r>
            <a:r>
              <a:rPr lang="en-US" sz="1500" i="1" dirty="0">
                <a:solidFill>
                  <a:srgbClr val="6BD119"/>
                </a:solidFill>
              </a:rPr>
              <a:t>the same passion for </a:t>
            </a:r>
            <a:r>
              <a:rPr lang="en-US" sz="1500" i="1" dirty="0" smtClean="0">
                <a:solidFill>
                  <a:srgbClr val="6BD119"/>
                </a:solidFill>
              </a:rPr>
              <a:t>the beauty of branding, </a:t>
            </a:r>
          </a:p>
          <a:p>
            <a:r>
              <a:rPr lang="en-US" sz="1500" i="1" dirty="0" smtClean="0">
                <a:solidFill>
                  <a:srgbClr val="6BD119"/>
                </a:solidFill>
              </a:rPr>
              <a:t>its discipline and </a:t>
            </a:r>
            <a:r>
              <a:rPr lang="en-US" sz="1500" i="1" dirty="0">
                <a:solidFill>
                  <a:srgbClr val="6BD119"/>
                </a:solidFill>
              </a:rPr>
              <a:t>its intricacies.</a:t>
            </a:r>
            <a:endParaRPr lang="en-ZA" sz="1500" i="1" dirty="0" smtClean="0">
              <a:solidFill>
                <a:srgbClr val="6BD119"/>
              </a:solidFill>
              <a:latin typeface="+mj-lt"/>
              <a:cs typeface="Helvetica Neue UltraLight"/>
            </a:endParaRPr>
          </a:p>
        </p:txBody>
      </p:sp>
    </p:spTree>
    <p:extLst>
      <p:ext uri="{BB962C8B-B14F-4D97-AF65-F5344CB8AC3E}">
        <p14:creationId xmlns:p14="http://schemas.microsoft.com/office/powerpoint/2010/main" val="34521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500" dirty="0" smtClean="0">
                <a:solidFill>
                  <a:srgbClr val="0FB9DD"/>
                </a:solidFill>
              </a:rPr>
              <a:t>thank you!</a:t>
            </a:r>
            <a:endParaRPr lang="en-US" sz="6500" dirty="0"/>
          </a:p>
        </p:txBody>
      </p:sp>
    </p:spTree>
    <p:extLst>
      <p:ext uri="{BB962C8B-B14F-4D97-AF65-F5344CB8AC3E}">
        <p14:creationId xmlns:p14="http://schemas.microsoft.com/office/powerpoint/2010/main" val="4123578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295"/>
            <a:ext cx="7772400" cy="1470025"/>
          </a:xfrm>
        </p:spPr>
        <p:txBody>
          <a:bodyPr>
            <a:normAutofit/>
          </a:bodyPr>
          <a:lstStyle/>
          <a:p>
            <a:r>
              <a:rPr lang="en-US" sz="5000" dirty="0">
                <a:solidFill>
                  <a:srgbClr val="03B7D0"/>
                </a:solidFill>
                <a:cs typeface="Helvetica Neue Medium"/>
              </a:rPr>
              <a:t>t</a:t>
            </a:r>
            <a:r>
              <a:rPr lang="en-ZA" sz="5000" dirty="0" smtClean="0">
                <a:solidFill>
                  <a:srgbClr val="03B7D0"/>
                </a:solidFill>
                <a:cs typeface="Helvetica Neue Medium"/>
              </a:rPr>
              <a:t>he 4A’s approach</a:t>
            </a:r>
            <a:endParaRPr lang="en-US" sz="5000" dirty="0"/>
          </a:p>
        </p:txBody>
      </p:sp>
      <p:pic>
        <p:nvPicPr>
          <p:cNvPr id="10" name="Microscope.pn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89" y="1054785"/>
            <a:ext cx="8197273" cy="25176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7809" y="3419540"/>
            <a:ext cx="201532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solidFill>
                  <a:schemeClr val="bg1">
                    <a:lumMod val="65000"/>
                  </a:schemeClr>
                </a:solidFill>
              </a:rPr>
              <a:t>assessment</a:t>
            </a:r>
            <a:endParaRPr lang="en-US" sz="2500" dirty="0">
              <a:latin typeface="+mj-lt"/>
              <a:cs typeface="Helvetica Neue Ultra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07068" y="3419540"/>
            <a:ext cx="170002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aspiration</a:t>
            </a:r>
            <a:endParaRPr lang="en-US" sz="2500" dirty="0">
              <a:latin typeface="+mj-lt"/>
              <a:cs typeface="Helvetica Neue UltraLigh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78164" y="3419540"/>
            <a:ext cx="161480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solidFill>
                  <a:srgbClr val="FF0000"/>
                </a:solidFill>
              </a:rPr>
              <a:t>aesthetic</a:t>
            </a:r>
            <a:endParaRPr lang="en-US" sz="2500" dirty="0">
              <a:latin typeface="+mj-lt"/>
              <a:cs typeface="Helvetica Neue Ultra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8077" y="3856221"/>
            <a:ext cx="16245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500" dirty="0" smtClean="0">
                <a:latin typeface="Helvetica Neue UltraLight"/>
                <a:cs typeface="Helvetica Neue UltraLight"/>
              </a:rPr>
              <a:t>Brand and Service    </a:t>
            </a:r>
          </a:p>
          <a:p>
            <a:pPr lvl="0"/>
            <a:r>
              <a:rPr lang="en-US" sz="1500" dirty="0" smtClean="0">
                <a:latin typeface="Helvetica Neue UltraLight"/>
                <a:cs typeface="Helvetica Neue UltraLight"/>
              </a:rPr>
              <a:t>Information</a:t>
            </a:r>
          </a:p>
          <a:p>
            <a:pPr lvl="0"/>
            <a:r>
              <a:rPr lang="en-US" sz="1500" dirty="0" smtClean="0">
                <a:latin typeface="Helvetica Neue UltraLight"/>
                <a:cs typeface="Helvetica Neue UltraLight"/>
              </a:rPr>
              <a:t>Research</a:t>
            </a:r>
          </a:p>
          <a:p>
            <a:pPr lvl="0"/>
            <a:r>
              <a:rPr lang="hu-HU" sz="1500" dirty="0" smtClean="0">
                <a:latin typeface="Helvetica Neue UltraLight"/>
                <a:cs typeface="Helvetica Neue UltraLight"/>
              </a:rPr>
              <a:t>Brand Dynamics</a:t>
            </a:r>
          </a:p>
          <a:p>
            <a:r>
              <a:rPr lang="hu-HU" sz="1500" dirty="0" smtClean="0">
                <a:latin typeface="Helvetica Neue UltraLight"/>
                <a:cs typeface="Helvetica Neue UltraLight"/>
              </a:rPr>
              <a:t>Category Drivers</a:t>
            </a:r>
          </a:p>
          <a:p>
            <a:pPr lvl="0"/>
            <a:r>
              <a:rPr lang="en-US" sz="1500" dirty="0" smtClean="0">
                <a:latin typeface="Helvetica Neue UltraLight"/>
                <a:cs typeface="Helvetica Neue UltraLight"/>
              </a:rPr>
              <a:t>Competition</a:t>
            </a:r>
            <a:endParaRPr lang="hu-HU" sz="1500" dirty="0" smtClean="0">
              <a:latin typeface="Helvetica Neue UltraLight"/>
              <a:cs typeface="Helvetica Neue UltraLight"/>
            </a:endParaRPr>
          </a:p>
          <a:p>
            <a:pPr lvl="0"/>
            <a:r>
              <a:rPr lang="nb-NO" sz="1500" dirty="0" smtClean="0">
                <a:latin typeface="Helvetica Neue UltraLight"/>
                <a:cs typeface="Helvetica Neue UltraLight"/>
              </a:rPr>
              <a:t>Stakeholders</a:t>
            </a:r>
          </a:p>
          <a:p>
            <a:pPr lvl="0"/>
            <a:r>
              <a:rPr lang="nb-NO" sz="1500" dirty="0" smtClean="0">
                <a:latin typeface="Helvetica Neue UltraLight"/>
                <a:cs typeface="Helvetica Neue UltraLight"/>
              </a:rPr>
              <a:t>Consumers</a:t>
            </a:r>
          </a:p>
          <a:p>
            <a:endParaRPr lang="en-US" sz="1500" dirty="0">
              <a:solidFill>
                <a:schemeClr val="tx1">
                  <a:lumMod val="95000"/>
                  <a:lumOff val="5000"/>
                </a:schemeClr>
              </a:solidFill>
              <a:latin typeface="Helvetica Neue Medium"/>
              <a:cs typeface="Helvetica Neue Medium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21784" y="3856221"/>
            <a:ext cx="16508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500" dirty="0" smtClean="0">
                <a:latin typeface="Helvetica Neue UltraLight"/>
                <a:cs typeface="Helvetica Neue UltraLight"/>
              </a:rPr>
              <a:t>Brand Mapping</a:t>
            </a:r>
          </a:p>
          <a:p>
            <a:pPr lvl="0"/>
            <a:r>
              <a:rPr lang="de-DE" sz="1500" dirty="0" smtClean="0">
                <a:latin typeface="Helvetica Neue UltraLight"/>
                <a:cs typeface="Helvetica Neue UltraLight"/>
              </a:rPr>
              <a:t>Brand </a:t>
            </a:r>
            <a:r>
              <a:rPr lang="de-DE" sz="1500" dirty="0">
                <a:latin typeface="Helvetica Neue UltraLight"/>
                <a:cs typeface="Helvetica Neue UltraLight"/>
              </a:rPr>
              <a:t>Edge</a:t>
            </a:r>
          </a:p>
          <a:p>
            <a:pPr lvl="0"/>
            <a:r>
              <a:rPr lang="en-US" sz="1500" dirty="0" smtClean="0">
                <a:latin typeface="Helvetica Neue UltraLight"/>
                <a:cs typeface="Helvetica Neue UltraLight"/>
              </a:rPr>
              <a:t>B</a:t>
            </a:r>
            <a:r>
              <a:rPr lang="nl-NL" sz="1500" dirty="0" smtClean="0">
                <a:latin typeface="Helvetica Neue UltraLight"/>
                <a:cs typeface="Helvetica Neue UltraLight"/>
              </a:rPr>
              <a:t>rand Positioning</a:t>
            </a:r>
          </a:p>
          <a:p>
            <a:pPr lvl="0"/>
            <a:r>
              <a:rPr lang="en-US" sz="1500" dirty="0" smtClean="0">
                <a:latin typeface="Helvetica Neue UltraLight"/>
                <a:cs typeface="Helvetica Neue UltraLight"/>
              </a:rPr>
              <a:t>Brand Architecture</a:t>
            </a:r>
          </a:p>
          <a:p>
            <a:pPr lvl="0"/>
            <a:r>
              <a:rPr lang="de-DE" sz="1500" dirty="0" smtClean="0">
                <a:latin typeface="Helvetica Neue UltraLight"/>
                <a:cs typeface="Helvetica Neue UltraLight"/>
              </a:rPr>
              <a:t>Brand Key </a:t>
            </a:r>
          </a:p>
          <a:p>
            <a:pPr lvl="0"/>
            <a:r>
              <a:rPr lang="de-DE" sz="1500" dirty="0" smtClean="0">
                <a:latin typeface="Helvetica Neue UltraLight"/>
                <a:cs typeface="Helvetica Neue UltraLight"/>
              </a:rPr>
              <a:t>Messaging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09268" y="3856221"/>
            <a:ext cx="180268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500" dirty="0" smtClean="0">
                <a:latin typeface="Helvetica Neue UltraLight"/>
                <a:cs typeface="Helvetica Neue UltraLight"/>
              </a:rPr>
              <a:t>Brand </a:t>
            </a:r>
            <a:r>
              <a:rPr lang="da-DK" sz="1500" dirty="0">
                <a:latin typeface="Helvetica Neue UltraLight"/>
                <a:cs typeface="Helvetica Neue UltraLight"/>
              </a:rPr>
              <a:t>Identity</a:t>
            </a:r>
          </a:p>
          <a:p>
            <a:r>
              <a:rPr lang="nl-NL" sz="1500" dirty="0" smtClean="0">
                <a:latin typeface="Helvetica Neue UltraLight"/>
                <a:cs typeface="Helvetica Neue UltraLight"/>
              </a:rPr>
              <a:t>Brand Look</a:t>
            </a:r>
          </a:p>
          <a:p>
            <a:r>
              <a:rPr lang="da-DK" sz="1500" dirty="0" smtClean="0">
                <a:latin typeface="Helvetica Neue UltraLight"/>
                <a:cs typeface="Helvetica Neue UltraLight"/>
              </a:rPr>
              <a:t>Brand Tone</a:t>
            </a:r>
            <a:endParaRPr lang="da-DK" sz="1500" dirty="0">
              <a:latin typeface="Helvetica Neue UltraLight"/>
              <a:cs typeface="Helvetica Neue UltraLigh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25148" y="3856221"/>
            <a:ext cx="18848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i-FI" sz="1500" dirty="0" err="1" smtClean="0">
                <a:latin typeface="Helvetica Neue UltraLight"/>
                <a:cs typeface="Helvetica Neue UltraLight"/>
              </a:rPr>
              <a:t>Brand</a:t>
            </a:r>
            <a:r>
              <a:rPr lang="fi-FI" sz="1500" dirty="0" smtClean="0">
                <a:latin typeface="Helvetica Neue UltraLight"/>
                <a:cs typeface="Helvetica Neue UltraLight"/>
              </a:rPr>
              <a:t> </a:t>
            </a:r>
            <a:r>
              <a:rPr lang="fi-FI" sz="1500" dirty="0" err="1" smtClean="0">
                <a:latin typeface="Helvetica Neue UltraLight"/>
                <a:cs typeface="Helvetica Neue UltraLight"/>
              </a:rPr>
              <a:t>Guidelines</a:t>
            </a:r>
            <a:endParaRPr lang="fi-FI" sz="1500" dirty="0" smtClean="0">
              <a:latin typeface="Helvetica Neue UltraLight"/>
              <a:cs typeface="Helvetica Neue UltraLight"/>
            </a:endParaRPr>
          </a:p>
          <a:p>
            <a:pPr lvl="0"/>
            <a:r>
              <a:rPr lang="fi-FI" sz="1500" dirty="0" err="1" smtClean="0">
                <a:latin typeface="Helvetica Neue UltraLight"/>
                <a:cs typeface="Helvetica Neue UltraLight"/>
              </a:rPr>
              <a:t>Collaterals</a:t>
            </a:r>
            <a:endParaRPr lang="fi-FI" sz="1500" dirty="0" smtClean="0">
              <a:latin typeface="Helvetica Neue UltraLight"/>
              <a:cs typeface="Helvetica Neue UltraLight"/>
            </a:endParaRPr>
          </a:p>
          <a:p>
            <a:pPr lvl="0"/>
            <a:r>
              <a:rPr lang="fi-FI" sz="1500" dirty="0" err="1" smtClean="0">
                <a:latin typeface="Helvetica Neue UltraLight"/>
                <a:cs typeface="Helvetica Neue UltraLight"/>
              </a:rPr>
              <a:t>Deliverables</a:t>
            </a:r>
            <a:r>
              <a:rPr lang="fi-FI" sz="1500" dirty="0" smtClean="0">
                <a:latin typeface="Helvetica Neue UltraLight"/>
                <a:cs typeface="Helvetica Neue UltraLight"/>
              </a:rPr>
              <a:t> &amp;   </a:t>
            </a:r>
          </a:p>
          <a:p>
            <a:pPr lvl="0"/>
            <a:r>
              <a:rPr lang="fi-FI" sz="1500" dirty="0" smtClean="0">
                <a:latin typeface="Helvetica Neue UltraLight"/>
                <a:cs typeface="Helvetica Neue UltraLight"/>
              </a:rPr>
              <a:t>Solutions</a:t>
            </a:r>
          </a:p>
          <a:p>
            <a:pPr lvl="0"/>
            <a:r>
              <a:rPr lang="fi-FI" sz="1500" dirty="0" err="1" smtClean="0">
                <a:latin typeface="Helvetica Neue UltraLight"/>
                <a:cs typeface="Helvetica Neue UltraLight"/>
              </a:rPr>
              <a:t>Brand</a:t>
            </a:r>
            <a:r>
              <a:rPr lang="fi-FI" sz="1500" dirty="0" smtClean="0">
                <a:latin typeface="Helvetica Neue UltraLight"/>
                <a:cs typeface="Helvetica Neue UltraLight"/>
              </a:rPr>
              <a:t> </a:t>
            </a:r>
            <a:r>
              <a:rPr lang="fi-FI" sz="1500" dirty="0" err="1" smtClean="0">
                <a:latin typeface="Helvetica Neue UltraLight"/>
                <a:cs typeface="Helvetica Neue UltraLight"/>
              </a:rPr>
              <a:t>Activation</a:t>
            </a:r>
            <a:endParaRPr lang="fi-FI" sz="1500" dirty="0" smtClean="0">
              <a:latin typeface="Helvetica Neue UltraLight"/>
              <a:cs typeface="Helvetica Neue UltraLight"/>
            </a:endParaRPr>
          </a:p>
          <a:p>
            <a:endParaRPr lang="en-US" sz="1500" dirty="0">
              <a:solidFill>
                <a:srgbClr val="008000"/>
              </a:solidFill>
              <a:latin typeface="Helvetica Neue UltraLight"/>
              <a:cs typeface="Helvetica Neue UltraLight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7112012" y="3339766"/>
            <a:ext cx="1777224" cy="631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500" dirty="0" smtClean="0">
                <a:solidFill>
                  <a:srgbClr val="4DD03E"/>
                </a:solidFill>
              </a:rPr>
              <a:t>application</a:t>
            </a:r>
            <a:endParaRPr lang="en-US" sz="2500" dirty="0">
              <a:solidFill>
                <a:srgbClr val="4DD03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1048774" y="335116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8" name="  gray.png" descr="/Users/edanaggarao/Desktop/All POWERPOINTS/AGA DNA Credentials/  gray.png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75" y="3918714"/>
            <a:ext cx="211419" cy="214396"/>
          </a:xfrm>
          <a:prstGeom prst="rect">
            <a:avLst/>
          </a:prstGeom>
        </p:spPr>
      </p:pic>
      <p:pic>
        <p:nvPicPr>
          <p:cNvPr id="19" name="  gray.png" descr="/Users/edanaggarao/Desktop/All POWERPOINTS/AGA DNA Credentials/  gray.png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75" y="4388126"/>
            <a:ext cx="211419" cy="214396"/>
          </a:xfrm>
          <a:prstGeom prst="rect">
            <a:avLst/>
          </a:prstGeom>
        </p:spPr>
      </p:pic>
      <p:pic>
        <p:nvPicPr>
          <p:cNvPr id="20" name="  gray.png" descr="/Users/edanaggarao/Desktop/All POWERPOINTS/AGA DNA Credentials/  gray.png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75" y="4604347"/>
            <a:ext cx="211419" cy="214396"/>
          </a:xfrm>
          <a:prstGeom prst="rect">
            <a:avLst/>
          </a:prstGeom>
        </p:spPr>
      </p:pic>
      <p:pic>
        <p:nvPicPr>
          <p:cNvPr id="21" name="  gray.png" descr="/Users/edanaggarao/Desktop/All POWERPOINTS/AGA DNA Credentials/  gray.png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75" y="4851519"/>
            <a:ext cx="211419" cy="214396"/>
          </a:xfrm>
          <a:prstGeom prst="rect">
            <a:avLst/>
          </a:prstGeom>
        </p:spPr>
      </p:pic>
      <p:pic>
        <p:nvPicPr>
          <p:cNvPr id="22" name="  gray.png" descr="/Users/edanaggarao/Desktop/All POWERPOINTS/AGA DNA Credentials/  gray.png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75" y="5066854"/>
            <a:ext cx="211419" cy="214396"/>
          </a:xfrm>
          <a:prstGeom prst="rect">
            <a:avLst/>
          </a:prstGeom>
        </p:spPr>
      </p:pic>
      <p:pic>
        <p:nvPicPr>
          <p:cNvPr id="23" name="  gray.png" descr="/Users/edanaggarao/Desktop/All POWERPOINTS/AGA DNA Credentials/  gray.png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75" y="5297638"/>
            <a:ext cx="211419" cy="214396"/>
          </a:xfrm>
          <a:prstGeom prst="rect">
            <a:avLst/>
          </a:prstGeom>
        </p:spPr>
      </p:pic>
      <p:pic>
        <p:nvPicPr>
          <p:cNvPr id="24" name="  gray.png" descr="/Users/edanaggarao/Desktop/All POWERPOINTS/AGA DNA Credentials/  gray.png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75" y="5528422"/>
            <a:ext cx="211419" cy="214396"/>
          </a:xfrm>
          <a:prstGeom prst="rect">
            <a:avLst/>
          </a:prstGeom>
        </p:spPr>
      </p:pic>
      <p:pic>
        <p:nvPicPr>
          <p:cNvPr id="27" name="  gray.png"/>
          <p:cNvPicPr>
            <a:picLocks noChangeAspect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966" y="3926972"/>
            <a:ext cx="211419" cy="213568"/>
          </a:xfrm>
          <a:prstGeom prst="rect">
            <a:avLst/>
          </a:prstGeom>
        </p:spPr>
      </p:pic>
      <p:pic>
        <p:nvPicPr>
          <p:cNvPr id="28" name="  gray.png"/>
          <p:cNvPicPr>
            <a:picLocks noChangeAspect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966" y="4143193"/>
            <a:ext cx="211419" cy="213568"/>
          </a:xfrm>
          <a:prstGeom prst="rect">
            <a:avLst/>
          </a:prstGeom>
        </p:spPr>
      </p:pic>
      <p:pic>
        <p:nvPicPr>
          <p:cNvPr id="29" name="  gray.png"/>
          <p:cNvPicPr>
            <a:picLocks noChangeAspect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966" y="4390365"/>
            <a:ext cx="211419" cy="213568"/>
          </a:xfrm>
          <a:prstGeom prst="rect">
            <a:avLst/>
          </a:prstGeom>
        </p:spPr>
      </p:pic>
      <p:pic>
        <p:nvPicPr>
          <p:cNvPr id="30" name="  gray.png"/>
          <p:cNvPicPr>
            <a:picLocks noChangeAspect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966" y="4605700"/>
            <a:ext cx="211419" cy="213568"/>
          </a:xfrm>
          <a:prstGeom prst="rect">
            <a:avLst/>
          </a:prstGeom>
        </p:spPr>
      </p:pic>
      <p:pic>
        <p:nvPicPr>
          <p:cNvPr id="31" name="  gray.png"/>
          <p:cNvPicPr>
            <a:picLocks noChangeAspect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966" y="4836484"/>
            <a:ext cx="211419" cy="213568"/>
          </a:xfrm>
          <a:prstGeom prst="rect">
            <a:avLst/>
          </a:prstGeom>
        </p:spPr>
      </p:pic>
      <p:pic>
        <p:nvPicPr>
          <p:cNvPr id="34" name="  gray.png"/>
          <p:cNvPicPr>
            <a:picLocks noChangeAspect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897" y="3934600"/>
            <a:ext cx="211322" cy="214396"/>
          </a:xfrm>
          <a:prstGeom prst="rect">
            <a:avLst/>
          </a:prstGeom>
        </p:spPr>
      </p:pic>
      <p:pic>
        <p:nvPicPr>
          <p:cNvPr id="35" name="  gray.png"/>
          <p:cNvPicPr>
            <a:picLocks noChangeAspect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897" y="4150821"/>
            <a:ext cx="211322" cy="214396"/>
          </a:xfrm>
          <a:prstGeom prst="rect">
            <a:avLst/>
          </a:prstGeom>
        </p:spPr>
      </p:pic>
      <p:pic>
        <p:nvPicPr>
          <p:cNvPr id="36" name="  gray.png"/>
          <p:cNvPicPr>
            <a:picLocks noChangeAspect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897" y="4397993"/>
            <a:ext cx="211322" cy="214396"/>
          </a:xfrm>
          <a:prstGeom prst="rect">
            <a:avLst/>
          </a:prstGeom>
        </p:spPr>
      </p:pic>
      <p:pic>
        <p:nvPicPr>
          <p:cNvPr id="41" name="  gray.png"/>
          <p:cNvPicPr>
            <a:picLocks noChangeAspect="1"/>
          </p:cNvPicPr>
          <p:nvPr/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729" y="3918588"/>
            <a:ext cx="211419" cy="213644"/>
          </a:xfrm>
          <a:prstGeom prst="rect">
            <a:avLst/>
          </a:prstGeom>
        </p:spPr>
      </p:pic>
      <p:pic>
        <p:nvPicPr>
          <p:cNvPr id="42" name="  gray.png"/>
          <p:cNvPicPr>
            <a:picLocks noChangeAspect="1"/>
          </p:cNvPicPr>
          <p:nvPr/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729" y="4134809"/>
            <a:ext cx="211419" cy="213644"/>
          </a:xfrm>
          <a:prstGeom prst="rect">
            <a:avLst/>
          </a:prstGeom>
        </p:spPr>
      </p:pic>
      <p:pic>
        <p:nvPicPr>
          <p:cNvPr id="43" name="  gray.png"/>
          <p:cNvPicPr>
            <a:picLocks noChangeAspect="1"/>
          </p:cNvPicPr>
          <p:nvPr/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729" y="4381981"/>
            <a:ext cx="211419" cy="213644"/>
          </a:xfrm>
          <a:prstGeom prst="rect">
            <a:avLst/>
          </a:prstGeom>
        </p:spPr>
      </p:pic>
      <p:pic>
        <p:nvPicPr>
          <p:cNvPr id="45" name="  gray.png"/>
          <p:cNvPicPr>
            <a:picLocks noChangeAspect="1"/>
          </p:cNvPicPr>
          <p:nvPr/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729" y="4828100"/>
            <a:ext cx="211419" cy="21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72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295"/>
            <a:ext cx="7772400" cy="1470025"/>
          </a:xfrm>
        </p:spPr>
        <p:txBody>
          <a:bodyPr/>
          <a:lstStyle/>
          <a:p>
            <a:r>
              <a:rPr lang="en-US" sz="5000" dirty="0" smtClean="0">
                <a:solidFill>
                  <a:schemeClr val="bg1">
                    <a:lumMod val="65000"/>
                  </a:schemeClr>
                </a:solidFill>
              </a:rPr>
              <a:t>assessment</a:t>
            </a:r>
            <a:endParaRPr lang="en-US" sz="5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" name="Microscop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345" y="1341426"/>
            <a:ext cx="4326730" cy="4627605"/>
          </a:xfrm>
          <a:prstGeom prst="rect">
            <a:avLst/>
          </a:prstGeom>
        </p:spPr>
      </p:pic>
      <p:pic>
        <p:nvPicPr>
          <p:cNvPr id="3" name="A bw.png" descr="/Users/edanaggarao/Desktop/AGA DNA Credentials/A bw.png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2"/>
            <a:ext cx="3525860" cy="26443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6248" y="2439301"/>
            <a:ext cx="393509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800" dirty="0" smtClean="0">
                <a:solidFill>
                  <a:schemeClr val="bg1">
                    <a:lumMod val="65000"/>
                  </a:schemeClr>
                </a:solidFill>
              </a:rPr>
              <a:t>research</a:t>
            </a:r>
          </a:p>
          <a:p>
            <a:pPr algn="r"/>
            <a:r>
              <a:rPr lang="en-ZA" sz="2000" dirty="0" smtClean="0">
                <a:latin typeface="+mj-lt"/>
                <a:cs typeface="Helvetica Neue UltraLight"/>
              </a:rPr>
              <a:t>Examining </a:t>
            </a:r>
            <a:r>
              <a:rPr lang="en-ZA" sz="2000" dirty="0">
                <a:latin typeface="+mj-lt"/>
                <a:cs typeface="Helvetica Neue UltraLight"/>
              </a:rPr>
              <a:t>the known and discovering the </a:t>
            </a:r>
            <a:r>
              <a:rPr lang="en-ZA" sz="2000" dirty="0" smtClean="0">
                <a:latin typeface="+mj-lt"/>
                <a:cs typeface="Helvetica Neue UltraLight"/>
              </a:rPr>
              <a:t>unknown.</a:t>
            </a:r>
          </a:p>
          <a:p>
            <a:pPr algn="r"/>
            <a:r>
              <a:rPr lang="en-ZA" sz="2000" dirty="0" smtClean="0">
                <a:latin typeface="+mj-lt"/>
                <a:cs typeface="Helvetica Neue UltraLight"/>
              </a:rPr>
              <a:t>The </a:t>
            </a:r>
            <a:r>
              <a:rPr lang="en-ZA" sz="2000" dirty="0">
                <a:latin typeface="+mj-lt"/>
                <a:cs typeface="Helvetica Neue UltraLight"/>
              </a:rPr>
              <a:t>first step to any branding operation is preparation. Only by knowing every detail of a brand, the market and its competitors can we effectively prescribe specialised branding solutions that make sense.</a:t>
            </a:r>
            <a:endParaRPr lang="en-US" sz="2000" dirty="0">
              <a:latin typeface="+mj-lt"/>
              <a:cs typeface="Helvetica Neue UltraLight"/>
            </a:endParaRPr>
          </a:p>
        </p:txBody>
      </p:sp>
    </p:spTree>
    <p:extLst>
      <p:ext uri="{BB962C8B-B14F-4D97-AF65-F5344CB8AC3E}">
        <p14:creationId xmlns:p14="http://schemas.microsoft.com/office/powerpoint/2010/main" val="2458672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295"/>
            <a:ext cx="7772400" cy="1470025"/>
          </a:xfrm>
        </p:spPr>
        <p:txBody>
          <a:bodyPr/>
          <a:lstStyle/>
          <a:p>
            <a:r>
              <a:rPr lang="en-US" sz="5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aspiration</a:t>
            </a:r>
            <a:endParaRPr lang="en-US" sz="5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" name="Microscope.pn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810" y="2107493"/>
            <a:ext cx="4156379" cy="41933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2888" y="2530564"/>
            <a:ext cx="3927493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insight</a:t>
            </a:r>
          </a:p>
          <a:p>
            <a:pPr algn="r"/>
            <a:r>
              <a:rPr lang="en-ZA" sz="2000" dirty="0">
                <a:latin typeface="+mj-lt"/>
                <a:cs typeface="Helvetica Neue UltraLight"/>
              </a:rPr>
              <a:t>It’s that key feature that is identified from our extensive research that then becomes the driving force behind brand development and thereafter brand management thereby aiding brands in achieving their goals.</a:t>
            </a:r>
            <a:endParaRPr lang="en-US" sz="2000" dirty="0">
              <a:latin typeface="+mj-lt"/>
              <a:cs typeface="Helvetica Neue UltraLight"/>
            </a:endParaRPr>
          </a:p>
        </p:txBody>
      </p:sp>
      <p:pic>
        <p:nvPicPr>
          <p:cNvPr id="7" name="A bw.png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" y="4022"/>
            <a:ext cx="3522508" cy="264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18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295"/>
            <a:ext cx="7772400" cy="1470025"/>
          </a:xfrm>
        </p:spPr>
        <p:txBody>
          <a:bodyPr/>
          <a:lstStyle/>
          <a:p>
            <a:r>
              <a:rPr lang="en-US" sz="5000" dirty="0" smtClean="0">
                <a:solidFill>
                  <a:srgbClr val="FF0000"/>
                </a:solidFill>
              </a:rPr>
              <a:t>aesthetic</a:t>
            </a:r>
            <a:endParaRPr lang="en-US" sz="5000" dirty="0">
              <a:solidFill>
                <a:srgbClr val="FF0000"/>
              </a:solidFill>
            </a:endParaRPr>
          </a:p>
        </p:txBody>
      </p:sp>
      <p:pic>
        <p:nvPicPr>
          <p:cNvPr id="10" name="Microscope.pn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516" y="2092720"/>
            <a:ext cx="3605012" cy="40716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65828" y="2487573"/>
            <a:ext cx="390467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800" dirty="0" smtClean="0">
                <a:solidFill>
                  <a:srgbClr val="FF0000"/>
                </a:solidFill>
              </a:rPr>
              <a:t>identity</a:t>
            </a:r>
          </a:p>
          <a:p>
            <a:pPr algn="r"/>
            <a:r>
              <a:rPr lang="en-ZA" sz="2000" dirty="0" smtClean="0">
                <a:latin typeface="+mj-lt"/>
                <a:cs typeface="Helvetica Neue UltraLight"/>
              </a:rPr>
              <a:t>A </a:t>
            </a:r>
            <a:r>
              <a:rPr lang="en-ZA" sz="2000" dirty="0">
                <a:latin typeface="+mj-lt"/>
                <a:cs typeface="Helvetica Neue UltraLight"/>
              </a:rPr>
              <a:t>brand’s appearance tells a lot about its operation. From the logo &amp; slogan to the visual identity and overall design appeal to stand out through the masses of identities, colours and patterns a brand need the right look before it starts making the right moves.</a:t>
            </a:r>
            <a:endParaRPr lang="en-US" sz="2000" dirty="0">
              <a:latin typeface="+mj-lt"/>
              <a:cs typeface="Helvetica Neue UltraLight"/>
            </a:endParaRPr>
          </a:p>
        </p:txBody>
      </p:sp>
      <p:pic>
        <p:nvPicPr>
          <p:cNvPr id="7" name="A bw.png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" y="4022"/>
            <a:ext cx="3521397" cy="264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35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2150</TotalTime>
  <Words>664</Words>
  <Application>Microsoft Office PowerPoint</Application>
  <PresentationFormat>On-screen Show (4:3)</PresentationFormat>
  <Paragraphs>158</Paragraphs>
  <Slides>56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56</vt:i4>
      </vt:variant>
    </vt:vector>
  </HeadingPairs>
  <TitlesOfParts>
    <vt:vector size="59" baseType="lpstr">
      <vt:lpstr>Office Theme</vt:lpstr>
      <vt:lpstr>Custom Design</vt:lpstr>
      <vt:lpstr>1_Custom Design</vt:lpstr>
      <vt:lpstr>PowerPoint Presentation</vt:lpstr>
      <vt:lpstr>contents</vt:lpstr>
      <vt:lpstr>under the microscope</vt:lpstr>
      <vt:lpstr>the 4A’s effect</vt:lpstr>
      <vt:lpstr>our branding approach</vt:lpstr>
      <vt:lpstr>the 4A’s approach</vt:lpstr>
      <vt:lpstr>assessment</vt:lpstr>
      <vt:lpstr>aspiration</vt:lpstr>
      <vt:lpstr>aesthetic</vt:lpstr>
      <vt:lpstr>application</vt:lpstr>
      <vt:lpstr>popular approach to branding architecture</vt:lpstr>
      <vt:lpstr>project timeline</vt:lpstr>
      <vt:lpstr>our work</vt:lpstr>
      <vt:lpstr>c.i. standards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c.i. standards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c.i. standards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c.i. standards</vt:lpstr>
      <vt:lpstr>BROCHURE - DWC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logo design</vt:lpstr>
      <vt:lpstr>PowerPoint Presentation</vt:lpstr>
      <vt:lpstr>PowerPoint Presentation</vt:lpstr>
      <vt:lpstr>PowerPoint Presentation</vt:lpstr>
      <vt:lpstr>about this credential</vt:lpstr>
      <vt:lpstr>thank you!</vt:lpstr>
    </vt:vector>
  </TitlesOfParts>
  <Company>AGA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Edan Aggarao</dc:creator>
  <cp:lastModifiedBy>Vipin Gopalakrishnan</cp:lastModifiedBy>
  <cp:revision>126</cp:revision>
  <dcterms:created xsi:type="dcterms:W3CDTF">2013-06-13T11:00:45Z</dcterms:created>
  <dcterms:modified xsi:type="dcterms:W3CDTF">2014-07-15T10:30:26Z</dcterms:modified>
</cp:coreProperties>
</file>